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6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296"/>
  </p:normalViewPr>
  <p:slideViewPr>
    <p:cSldViewPr snapToGrid="0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6C17E6-D6FF-E545-8FEF-B553E72A37B3}" type="datetimeFigureOut">
              <a:rPr lang="en-US" smtClean="0"/>
              <a:t>10/9/23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F0AF3F-F946-D64B-A8CB-466A4BE16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666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F0AF3F-F946-D64B-A8CB-466A4BE1640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460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20283"/>
            <a:ext cx="5181600" cy="9800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590800"/>
            <a:ext cx="4267200" cy="1168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048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09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14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19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24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28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337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38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656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406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19600" y="183092"/>
            <a:ext cx="1371600" cy="39010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83092"/>
            <a:ext cx="4013200" cy="39010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841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518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542" y="2937934"/>
            <a:ext cx="5181600" cy="908050"/>
          </a:xfrm>
        </p:spPr>
        <p:txBody>
          <a:bodyPr anchor="t"/>
          <a:lstStyle>
            <a:lvl1pPr algn="l">
              <a:defRPr sz="2667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1542" y="1937809"/>
            <a:ext cx="5181600" cy="1000125"/>
          </a:xfrm>
        </p:spPr>
        <p:txBody>
          <a:bodyPr anchor="b"/>
          <a:lstStyle>
            <a:lvl1pPr marL="0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1pPr>
            <a:lvl2pPr marL="3048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09630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3pPr>
            <a:lvl4pPr marL="91444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4pPr>
            <a:lvl5pPr marL="121926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5pPr>
            <a:lvl6pPr marL="152407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6pPr>
            <a:lvl7pPr marL="182889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7pPr>
            <a:lvl8pPr marL="2133707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8pPr>
            <a:lvl9pPr marL="2438522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268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066800"/>
            <a:ext cx="2692400" cy="3017309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98800" y="1066800"/>
            <a:ext cx="2692400" cy="3017309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257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23409"/>
            <a:ext cx="2693459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449917"/>
            <a:ext cx="2693459" cy="2634192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96684" y="1023409"/>
            <a:ext cx="2694517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96684" y="1449917"/>
            <a:ext cx="2694517" cy="2634192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21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887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000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2033"/>
            <a:ext cx="2005542" cy="774700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3367" y="182034"/>
            <a:ext cx="3407833" cy="3902075"/>
          </a:xfrm>
        </p:spPr>
        <p:txBody>
          <a:bodyPr/>
          <a:lstStyle>
            <a:lvl1pPr>
              <a:defRPr sz="2133"/>
            </a:lvl1pPr>
            <a:lvl2pPr>
              <a:defRPr sz="1867"/>
            </a:lvl2pPr>
            <a:lvl3pPr>
              <a:defRPr sz="16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956734"/>
            <a:ext cx="2005542" cy="3127375"/>
          </a:xfr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288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4859" y="3200400"/>
            <a:ext cx="3657600" cy="377825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94859" y="408517"/>
            <a:ext cx="3657600" cy="2743200"/>
          </a:xfrm>
        </p:spPr>
        <p:txBody>
          <a:bodyPr/>
          <a:lstStyle>
            <a:lvl1pPr marL="0" indent="0">
              <a:buNone/>
              <a:defRPr sz="2133"/>
            </a:lvl1pPr>
            <a:lvl2pPr marL="304815" indent="0">
              <a:buNone/>
              <a:defRPr sz="1867"/>
            </a:lvl2pPr>
            <a:lvl3pPr marL="609630" indent="0">
              <a:buNone/>
              <a:defRPr sz="1600"/>
            </a:lvl3pPr>
            <a:lvl4pPr marL="914446" indent="0">
              <a:buNone/>
              <a:defRPr sz="1333"/>
            </a:lvl4pPr>
            <a:lvl5pPr marL="1219261" indent="0">
              <a:buNone/>
              <a:defRPr sz="1333"/>
            </a:lvl5pPr>
            <a:lvl6pPr marL="1524076" indent="0">
              <a:buNone/>
              <a:defRPr sz="1333"/>
            </a:lvl6pPr>
            <a:lvl7pPr marL="1828891" indent="0">
              <a:buNone/>
              <a:defRPr sz="1333"/>
            </a:lvl7pPr>
            <a:lvl8pPr marL="2133707" indent="0">
              <a:buNone/>
              <a:defRPr sz="1333"/>
            </a:lvl8pPr>
            <a:lvl9pPr marL="2438522" indent="0">
              <a:buNone/>
              <a:defRPr sz="133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94859" y="3578225"/>
            <a:ext cx="3657600" cy="536575"/>
          </a:xfr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554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183092"/>
            <a:ext cx="5486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66800"/>
            <a:ext cx="5486400" cy="3017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229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609630" rtl="0" eaLnBrk="1" latinLnBrk="0" hangingPunct="1">
        <a:spcBef>
          <a:spcPct val="0"/>
        </a:spcBef>
        <a:buNone/>
        <a:defRPr sz="29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1" indent="-228611" algn="l" defTabSz="609630" rtl="0" eaLnBrk="1" latinLnBrk="0" hangingPunct="1">
        <a:spcBef>
          <a:spcPct val="20000"/>
        </a:spcBef>
        <a:buFont typeface="Arial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495325" indent="-190510" algn="l" defTabSz="609630" rtl="0" eaLnBrk="1" latinLnBrk="0" hangingPunct="1">
        <a:spcBef>
          <a:spcPct val="20000"/>
        </a:spcBef>
        <a:buFont typeface="Arial" pitchFamily="34" charset="0"/>
        <a:buChar char="–"/>
        <a:defRPr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762038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66853" indent="-152408" algn="l" defTabSz="609630" rtl="0" eaLnBrk="1" latinLnBrk="0" hangingPunct="1">
        <a:spcBef>
          <a:spcPct val="20000"/>
        </a:spcBef>
        <a:buFont typeface="Arial" pitchFamily="34" charset="0"/>
        <a:buChar char="–"/>
        <a:defRPr sz="1333" kern="1200">
          <a:solidFill>
            <a:schemeClr val="tx1"/>
          </a:solidFill>
          <a:latin typeface="+mn-lt"/>
          <a:ea typeface="+mn-ea"/>
          <a:cs typeface="+mn-cs"/>
        </a:defRPr>
      </a:lvl4pPr>
      <a:lvl5pPr marL="1371669" indent="-152408" algn="l" defTabSz="609630" rtl="0" eaLnBrk="1" latinLnBrk="0" hangingPunct="1">
        <a:spcBef>
          <a:spcPct val="20000"/>
        </a:spcBef>
        <a:buFont typeface="Arial" pitchFamily="34" charset="0"/>
        <a:buChar char="»"/>
        <a:defRPr sz="1333" kern="1200">
          <a:solidFill>
            <a:schemeClr val="tx1"/>
          </a:solidFill>
          <a:latin typeface="+mn-lt"/>
          <a:ea typeface="+mn-ea"/>
          <a:cs typeface="+mn-cs"/>
        </a:defRPr>
      </a:lvl5pPr>
      <a:lvl6pPr marL="1676484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6pPr>
      <a:lvl7pPr marL="1981299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7pPr>
      <a:lvl8pPr marL="2286114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8pPr>
      <a:lvl9pPr marL="2590930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4815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963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4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1926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2407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9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33707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38522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BBD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FC6F520-F863-4016-4B86-B13F8260B2CC}"/>
              </a:ext>
            </a:extLst>
          </p:cNvPr>
          <p:cNvSpPr txBox="1"/>
          <p:nvPr/>
        </p:nvSpPr>
        <p:spPr>
          <a:xfrm>
            <a:off x="483476" y="330200"/>
            <a:ext cx="10471488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09630"/>
            <a:r>
              <a:rPr lang="en-US" sz="2800" b="1" dirty="0">
                <a:solidFill>
                  <a:prstClr val="black"/>
                </a:solidFill>
                <a:latin typeface="Montserrat" pitchFamily="2" charset="77"/>
              </a:rPr>
              <a:t>Key Points and Actions from Wazee Day Webinar, 2023</a:t>
            </a:r>
          </a:p>
          <a:p>
            <a:pPr defTabSz="609630"/>
            <a:r>
              <a:rPr lang="en-US" sz="2400" b="1" dirty="0">
                <a:solidFill>
                  <a:srgbClr val="C00000"/>
                </a:solidFill>
                <a:latin typeface="Montserrat" pitchFamily="2" charset="77"/>
              </a:rPr>
              <a:t>Social Work and Development Work with Older People</a:t>
            </a:r>
          </a:p>
          <a:p>
            <a:pPr marL="342917" indent="-342917" defTabSz="609630">
              <a:buFont typeface="+mj-lt"/>
              <a:buAutoNum type="arabicPeriod"/>
            </a:pPr>
            <a:r>
              <a:rPr lang="en-US" sz="1200" dirty="0">
                <a:solidFill>
                  <a:prstClr val="black"/>
                </a:solidFill>
                <a:latin typeface="Montserrat" pitchFamily="2" charset="77"/>
              </a:rPr>
              <a:t>Government role to be strengthened, </a:t>
            </a:r>
            <a:r>
              <a:rPr lang="en-US" sz="1200" b="1" dirty="0">
                <a:solidFill>
                  <a:prstClr val="black"/>
                </a:solidFill>
                <a:latin typeface="Montserrat" pitchFamily="2" charset="77"/>
              </a:rPr>
              <a:t>advocacy required </a:t>
            </a:r>
            <a:r>
              <a:rPr lang="en-US" sz="1200" dirty="0">
                <a:solidFill>
                  <a:prstClr val="black"/>
                </a:solidFill>
                <a:latin typeface="Montserrat" pitchFamily="2" charset="77"/>
              </a:rPr>
              <a:t>for services, resources </a:t>
            </a:r>
            <a:r>
              <a:rPr lang="en-US" sz="1200" b="1" dirty="0">
                <a:solidFill>
                  <a:prstClr val="black"/>
                </a:solidFill>
                <a:latin typeface="Montserrat" pitchFamily="2" charset="77"/>
              </a:rPr>
              <a:t>political action. Who: social workers and development workers. </a:t>
            </a:r>
          </a:p>
          <a:p>
            <a:pPr marL="342917" indent="-342917" defTabSz="609630">
              <a:buFont typeface="+mj-lt"/>
              <a:buAutoNum type="arabicPeriod"/>
            </a:pPr>
            <a:r>
              <a:rPr lang="en-US" sz="1200" dirty="0">
                <a:solidFill>
                  <a:prstClr val="black"/>
                </a:solidFill>
                <a:latin typeface="Montserrat" pitchFamily="2" charset="77"/>
              </a:rPr>
              <a:t>Research – more research needed on training needs, care models, developmental models. </a:t>
            </a:r>
            <a:r>
              <a:rPr lang="en-US" sz="1200" b="1" dirty="0">
                <a:solidFill>
                  <a:prstClr val="black"/>
                </a:solidFill>
                <a:latin typeface="Montserrat" pitchFamily="2" charset="77"/>
              </a:rPr>
              <a:t>Who: research students including PhD, academics, organisations</a:t>
            </a:r>
            <a:r>
              <a:rPr lang="en-US" sz="1200" dirty="0">
                <a:solidFill>
                  <a:prstClr val="black"/>
                </a:solidFill>
                <a:latin typeface="Montserrat" pitchFamily="2" charset="77"/>
              </a:rPr>
              <a:t> and government.</a:t>
            </a:r>
          </a:p>
          <a:p>
            <a:pPr marL="342917" indent="-342917" defTabSz="609630">
              <a:buFont typeface="+mj-lt"/>
              <a:buAutoNum type="arabicPeriod"/>
            </a:pPr>
            <a:r>
              <a:rPr lang="en-US" sz="1200" dirty="0">
                <a:solidFill>
                  <a:prstClr val="black"/>
                </a:solidFill>
                <a:latin typeface="Montserrat" pitchFamily="2" charset="77"/>
              </a:rPr>
              <a:t>Family approach – the mainstay of care for older people, suits Africa’s philosophy of Ubuntu and values, </a:t>
            </a:r>
            <a:r>
              <a:rPr lang="en-US" sz="1200" b="1" dirty="0">
                <a:solidFill>
                  <a:prstClr val="black"/>
                </a:solidFill>
                <a:latin typeface="Montserrat" pitchFamily="2" charset="77"/>
              </a:rPr>
              <a:t>government and organisations to strengthen families.  </a:t>
            </a:r>
          </a:p>
          <a:p>
            <a:pPr marL="342917" indent="-342917" defTabSz="609630">
              <a:buFont typeface="+mj-lt"/>
              <a:buAutoNum type="arabicPeriod"/>
            </a:pPr>
            <a:r>
              <a:rPr lang="en-US" sz="1200" dirty="0">
                <a:solidFill>
                  <a:prstClr val="black"/>
                </a:solidFill>
                <a:latin typeface="Montserrat" pitchFamily="2" charset="77"/>
              </a:rPr>
              <a:t>Community approach – suited to Africa’s philosophy of Ubuntu and values, </a:t>
            </a:r>
            <a:r>
              <a:rPr lang="en-US" sz="1200" b="1" dirty="0">
                <a:solidFill>
                  <a:prstClr val="black"/>
                </a:solidFill>
                <a:latin typeface="Montserrat" pitchFamily="2" charset="77"/>
              </a:rPr>
              <a:t>government and organisations to strengthen or introduce new community programs</a:t>
            </a:r>
            <a:r>
              <a:rPr lang="en-US" sz="1200" dirty="0">
                <a:solidFill>
                  <a:prstClr val="black"/>
                </a:solidFill>
                <a:latin typeface="Montserrat" pitchFamily="2" charset="77"/>
              </a:rPr>
              <a:t>, building on already existing community-led initiatives like mutual aid, cultural, </a:t>
            </a:r>
            <a:r>
              <a:rPr lang="en-US" sz="1200">
                <a:solidFill>
                  <a:prstClr val="black"/>
                </a:solidFill>
                <a:latin typeface="Montserrat" pitchFamily="2" charset="77"/>
              </a:rPr>
              <a:t>faith-based initiatives.</a:t>
            </a:r>
            <a:endParaRPr lang="en-US" sz="1200" dirty="0">
              <a:solidFill>
                <a:prstClr val="black"/>
              </a:solidFill>
              <a:latin typeface="Montserrat" pitchFamily="2" charset="77"/>
            </a:endParaRPr>
          </a:p>
          <a:p>
            <a:pPr marL="342917" indent="-342917" defTabSz="609630">
              <a:buFont typeface="+mj-lt"/>
              <a:buAutoNum type="arabicPeriod"/>
            </a:pPr>
            <a:r>
              <a:rPr lang="en-US" sz="1200" dirty="0">
                <a:solidFill>
                  <a:prstClr val="black"/>
                </a:solidFill>
                <a:latin typeface="Montserrat" pitchFamily="2" charset="77"/>
              </a:rPr>
              <a:t>Caregivers' role is important, to be recognized, to be skilled e.g. home help/maids, caregiving as a profession. </a:t>
            </a:r>
            <a:r>
              <a:rPr lang="en-US" sz="1200" b="1" dirty="0">
                <a:solidFill>
                  <a:prstClr val="black"/>
                </a:solidFill>
                <a:latin typeface="Montserrat" pitchFamily="2" charset="77"/>
              </a:rPr>
              <a:t>Social workers and government to work with families to produce guidelines to compensate and train caregivers.</a:t>
            </a:r>
          </a:p>
          <a:p>
            <a:pPr marL="342917" indent="-342917" defTabSz="609630">
              <a:buFont typeface="+mj-lt"/>
              <a:buAutoNum type="arabicPeriod"/>
            </a:pPr>
            <a:r>
              <a:rPr lang="en-US" sz="1200" dirty="0">
                <a:solidFill>
                  <a:prstClr val="black"/>
                </a:solidFill>
                <a:latin typeface="Montserrat" pitchFamily="2" charset="77"/>
              </a:rPr>
              <a:t>Mental wellbeing and resilience – awareness, understanding of mental health (cultural), Health and disability – train health workers, </a:t>
            </a:r>
            <a:r>
              <a:rPr lang="en-US" sz="1200" b="1" dirty="0">
                <a:solidFill>
                  <a:prstClr val="black"/>
                </a:solidFill>
                <a:latin typeface="Montserrat" pitchFamily="2" charset="77"/>
              </a:rPr>
              <a:t>governments to ensure access to Primary Health Care </a:t>
            </a:r>
            <a:r>
              <a:rPr lang="en-US" sz="1200" b="1" dirty="0" err="1">
                <a:solidFill>
                  <a:prstClr val="black"/>
                </a:solidFill>
                <a:latin typeface="Montserrat" pitchFamily="2" charset="77"/>
              </a:rPr>
              <a:t>centres</a:t>
            </a:r>
            <a:r>
              <a:rPr lang="en-US" sz="1200" b="1" dirty="0">
                <a:solidFill>
                  <a:prstClr val="black"/>
                </a:solidFill>
                <a:latin typeface="Montserrat" pitchFamily="2" charset="77"/>
              </a:rPr>
              <a:t>, caregivers and families to increase physical activity of older people.</a:t>
            </a:r>
            <a:endParaRPr lang="en-US" sz="1200" dirty="0">
              <a:solidFill>
                <a:prstClr val="black"/>
              </a:solidFill>
              <a:latin typeface="Montserrat" pitchFamily="2" charset="77"/>
            </a:endParaRPr>
          </a:p>
          <a:p>
            <a:pPr marL="342917" indent="-342917" defTabSz="609630">
              <a:buFont typeface="+mj-lt"/>
              <a:buAutoNum type="arabicPeriod"/>
            </a:pPr>
            <a:r>
              <a:rPr lang="en-US" sz="1200" dirty="0">
                <a:solidFill>
                  <a:prstClr val="black"/>
                </a:solidFill>
                <a:latin typeface="Montserrat" pitchFamily="2" charset="77"/>
              </a:rPr>
              <a:t>Social work and development worker skill gaps – </a:t>
            </a:r>
            <a:r>
              <a:rPr lang="en-US" sz="1200" b="1" dirty="0">
                <a:solidFill>
                  <a:prstClr val="black"/>
                </a:solidFill>
                <a:latin typeface="Montserrat" pitchFamily="2" charset="77"/>
              </a:rPr>
              <a:t>training institutions to review curricula. </a:t>
            </a:r>
          </a:p>
          <a:p>
            <a:pPr marL="342917" indent="-342917" defTabSz="609630">
              <a:buFont typeface="+mj-lt"/>
              <a:buAutoNum type="arabicPeriod"/>
            </a:pPr>
            <a:r>
              <a:rPr lang="en-US" sz="1200" dirty="0">
                <a:solidFill>
                  <a:prstClr val="black"/>
                </a:solidFill>
                <a:latin typeface="Montserrat" pitchFamily="2" charset="77"/>
              </a:rPr>
              <a:t>Community </a:t>
            </a:r>
            <a:r>
              <a:rPr lang="en-US" sz="1200" dirty="0" err="1">
                <a:solidFill>
                  <a:prstClr val="black"/>
                </a:solidFill>
                <a:latin typeface="Montserrat" pitchFamily="2" charset="77"/>
              </a:rPr>
              <a:t>centres</a:t>
            </a:r>
            <a:r>
              <a:rPr lang="en-US" sz="1200" dirty="0">
                <a:solidFill>
                  <a:prstClr val="black"/>
                </a:solidFill>
                <a:latin typeface="Montserrat" pitchFamily="2" charset="77"/>
              </a:rPr>
              <a:t>, day care </a:t>
            </a:r>
            <a:r>
              <a:rPr lang="en-US" sz="1200" dirty="0" err="1">
                <a:solidFill>
                  <a:prstClr val="black"/>
                </a:solidFill>
                <a:latin typeface="Montserrat" pitchFamily="2" charset="77"/>
              </a:rPr>
              <a:t>centres</a:t>
            </a:r>
            <a:r>
              <a:rPr lang="en-US" sz="1200" dirty="0">
                <a:solidFill>
                  <a:prstClr val="black"/>
                </a:solidFill>
                <a:latin typeface="Montserrat" pitchFamily="2" charset="77"/>
              </a:rPr>
              <a:t> and halfway homes – needed to relieve caregivers temporarily, </a:t>
            </a:r>
            <a:r>
              <a:rPr lang="en-US" sz="1200" b="1" dirty="0">
                <a:solidFill>
                  <a:prstClr val="black"/>
                </a:solidFill>
                <a:latin typeface="Montserrat" pitchFamily="2" charset="77"/>
              </a:rPr>
              <a:t>communities and government should initiate and maintain</a:t>
            </a:r>
            <a:r>
              <a:rPr lang="en-US" sz="1200" dirty="0">
                <a:solidFill>
                  <a:prstClr val="black"/>
                </a:solidFill>
                <a:latin typeface="Montserrat" pitchFamily="2" charset="77"/>
              </a:rPr>
              <a:t>. </a:t>
            </a:r>
          </a:p>
          <a:p>
            <a:pPr marL="342917" indent="-342917" defTabSz="609630">
              <a:buFont typeface="+mj-lt"/>
              <a:buAutoNum type="arabicPeriod"/>
            </a:pPr>
            <a:r>
              <a:rPr lang="en-US" sz="1200" dirty="0">
                <a:solidFill>
                  <a:prstClr val="black"/>
                </a:solidFill>
                <a:latin typeface="Montserrat" pitchFamily="2" charset="77"/>
              </a:rPr>
              <a:t>Psychosocial services – new skills, work sheds, social interaction, counselling, Friendship bench model, support groups. </a:t>
            </a:r>
            <a:r>
              <a:rPr lang="en-US" sz="1200" b="1" dirty="0">
                <a:solidFill>
                  <a:prstClr val="black"/>
                </a:solidFill>
                <a:latin typeface="Montserrat" pitchFamily="2" charset="77"/>
              </a:rPr>
              <a:t>Training institutions to develop or review training for older people service providers</a:t>
            </a:r>
            <a:r>
              <a:rPr lang="en-US" sz="1200" dirty="0">
                <a:solidFill>
                  <a:prstClr val="black"/>
                </a:solidFill>
                <a:latin typeface="Montserrat" pitchFamily="2" charset="77"/>
              </a:rPr>
              <a:t>: social workers, development workers, counsellors, community workers, geriatric workers, cultural workers, religious workers.</a:t>
            </a:r>
          </a:p>
          <a:p>
            <a:pPr marL="342917" indent="-342917" defTabSz="609630">
              <a:buFont typeface="+mj-lt"/>
              <a:buAutoNum type="arabicPeriod"/>
            </a:pPr>
            <a:r>
              <a:rPr lang="en-US" sz="1200" dirty="0">
                <a:solidFill>
                  <a:prstClr val="black"/>
                </a:solidFill>
                <a:latin typeface="Montserrat" pitchFamily="2" charset="77"/>
              </a:rPr>
              <a:t>African Union and regional bodies – continental policy work,,</a:t>
            </a:r>
            <a:r>
              <a:rPr lang="en-US" sz="1200" b="1" dirty="0">
                <a:solidFill>
                  <a:prstClr val="black"/>
                </a:solidFill>
                <a:latin typeface="Montserrat" pitchFamily="2" charset="77"/>
              </a:rPr>
              <a:t> AU to ensure governments accountability based on its of older people policies</a:t>
            </a:r>
            <a:r>
              <a:rPr lang="en-US" sz="1200" dirty="0">
                <a:solidFill>
                  <a:prstClr val="black"/>
                </a:solidFill>
                <a:latin typeface="Montserrat" pitchFamily="2" charset="77"/>
              </a:rPr>
              <a:t> align social work and development education and training to AU policies and plans, </a:t>
            </a:r>
          </a:p>
          <a:p>
            <a:pPr marL="342917" indent="-342917" defTabSz="609630">
              <a:buFont typeface="+mj-lt"/>
              <a:buAutoNum type="arabicPeriod"/>
            </a:pPr>
            <a:r>
              <a:rPr lang="en-US" sz="1200" dirty="0">
                <a:solidFill>
                  <a:prstClr val="black"/>
                </a:solidFill>
                <a:latin typeface="Montserrat" pitchFamily="2" charset="77"/>
              </a:rPr>
              <a:t>Resources – </a:t>
            </a:r>
            <a:r>
              <a:rPr lang="en-US" sz="1200" b="1" dirty="0">
                <a:solidFill>
                  <a:prstClr val="black"/>
                </a:solidFill>
                <a:latin typeface="Montserrat" pitchFamily="2" charset="77"/>
              </a:rPr>
              <a:t>look within for resources: </a:t>
            </a:r>
            <a:r>
              <a:rPr lang="en-US" sz="1200" dirty="0">
                <a:solidFill>
                  <a:prstClr val="black"/>
                </a:solidFill>
                <a:latin typeface="Montserrat" pitchFamily="2" charset="77"/>
              </a:rPr>
              <a:t>families, communities, private sector and government, to avoid dependents on donors who comes with different philosophies.</a:t>
            </a:r>
          </a:p>
          <a:p>
            <a:pPr marL="342917" indent="-342917" defTabSz="609630">
              <a:buFont typeface="+mj-lt"/>
              <a:buAutoNum type="arabicPeriod"/>
            </a:pPr>
            <a:r>
              <a:rPr lang="en-US" sz="1200" dirty="0">
                <a:solidFill>
                  <a:prstClr val="black"/>
                </a:solidFill>
                <a:latin typeface="Montserrat" pitchFamily="2" charset="77"/>
              </a:rPr>
              <a:t>Economic means and livelihoods – </a:t>
            </a:r>
            <a:r>
              <a:rPr lang="en-US" sz="1200" b="1" dirty="0">
                <a:solidFill>
                  <a:prstClr val="black"/>
                </a:solidFill>
                <a:latin typeface="Montserrat" pitchFamily="2" charset="77"/>
              </a:rPr>
              <a:t>take a developmental approach </a:t>
            </a:r>
            <a:r>
              <a:rPr lang="en-US" sz="1200" dirty="0">
                <a:solidFill>
                  <a:prstClr val="black"/>
                </a:solidFill>
                <a:latin typeface="Montserrat" pitchFamily="2" charset="77"/>
              </a:rPr>
              <a:t>as opposed to welfarist approach.</a:t>
            </a:r>
            <a:endParaRPr lang="en-US" sz="1733" dirty="0">
              <a:solidFill>
                <a:prstClr val="black"/>
              </a:solidFill>
              <a:latin typeface="Montserrat" pitchFamily="2" charset="77"/>
            </a:endParaRPr>
          </a:p>
          <a:p>
            <a:pPr defTabSz="609630"/>
            <a:endParaRPr lang="en-US" sz="900" dirty="0">
              <a:solidFill>
                <a:srgbClr val="C00000"/>
              </a:solidFill>
              <a:latin typeface="Montserrat" pitchFamily="2" charset="77"/>
            </a:endParaRPr>
          </a:p>
          <a:p>
            <a:pPr defTabSz="609630"/>
            <a:endParaRPr lang="en-US" sz="900" dirty="0">
              <a:solidFill>
                <a:srgbClr val="C00000"/>
              </a:solidFill>
              <a:latin typeface="Montserrat" pitchFamily="2" charset="77"/>
            </a:endParaRPr>
          </a:p>
          <a:p>
            <a:pPr defTabSz="609630"/>
            <a:r>
              <a:rPr lang="en-US" sz="900" dirty="0">
                <a:solidFill>
                  <a:srgbClr val="C00000"/>
                </a:solidFill>
                <a:latin typeface="Montserrat" pitchFamily="2" charset="77"/>
              </a:rPr>
              <a:t>Cite as: Association of Schools of Social Work in Africa and Africa Social Work and Development Network (2023). Key points and actions from Wazee/Older Persons Webinar, 6 October 2023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50897F3-0754-F5E3-9516-8644F2A6A3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54964" y="3938632"/>
            <a:ext cx="891993" cy="58790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5D0E33A-6C80-4EB2-A611-16F1EF131E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93399" y="1565776"/>
            <a:ext cx="615125" cy="61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79680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426</Words>
  <Application>Microsoft Macintosh PowerPoint</Application>
  <PresentationFormat>Widescreen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Montserrat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Rugare </dc:creator>
  <cp:lastModifiedBy>Rugare </cp:lastModifiedBy>
  <cp:revision>4</cp:revision>
  <dcterms:created xsi:type="dcterms:W3CDTF">2023-10-06T13:33:36Z</dcterms:created>
  <dcterms:modified xsi:type="dcterms:W3CDTF">2023-10-08T23:06:08Z</dcterms:modified>
</cp:coreProperties>
</file>