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15"/>
  </p:notesMasterIdLst>
  <p:sldIdLst>
    <p:sldId id="332" r:id="rId2"/>
    <p:sldId id="278" r:id="rId3"/>
    <p:sldId id="313" r:id="rId4"/>
    <p:sldId id="304" r:id="rId5"/>
    <p:sldId id="322" r:id="rId6"/>
    <p:sldId id="274" r:id="rId7"/>
    <p:sldId id="299" r:id="rId8"/>
    <p:sldId id="275" r:id="rId9"/>
    <p:sldId id="277" r:id="rId10"/>
    <p:sldId id="279" r:id="rId11"/>
    <p:sldId id="290" r:id="rId12"/>
    <p:sldId id="333" r:id="rId13"/>
    <p:sldId id="311"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dera Odera" initials="OO" lastIdx="1" clrIdx="0">
    <p:extLst>
      <p:ext uri="{19B8F6BF-5375-455C-9EA6-DF929625EA0E}">
        <p15:presenceInfo xmlns:p15="http://schemas.microsoft.com/office/powerpoint/2012/main" userId="aaa3a170b50d388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291" autoAdjust="0"/>
  </p:normalViewPr>
  <p:slideViewPr>
    <p:cSldViewPr>
      <p:cViewPr varScale="1">
        <p:scale>
          <a:sx n="146" d="100"/>
          <a:sy n="146" d="100"/>
        </p:scale>
        <p:origin x="50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C3A41-7F81-4F97-8866-C7C187E1E47C}"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n-US"/>
        </a:p>
      </dgm:t>
    </dgm:pt>
    <dgm:pt modelId="{2A117126-5003-4212-9A96-22FA3C7B4B8A}">
      <dgm:prSet custT="1"/>
      <dgm:spPr>
        <a:solidFill>
          <a:schemeClr val="accent2"/>
        </a:solidFill>
      </dgm:spPr>
      <dgm:t>
        <a:bodyPr/>
        <a:lstStyle/>
        <a:p>
          <a:r>
            <a:rPr lang="en-GB" sz="1800" dirty="0"/>
            <a:t>They  encourage  optimistic and proactive approach to life making people to move through and even be strengthened by challenges they face.</a:t>
          </a:r>
          <a:endParaRPr lang="en-US" sz="1800" dirty="0">
            <a:solidFill>
              <a:schemeClr val="bg1"/>
            </a:solidFill>
          </a:endParaRPr>
        </a:p>
      </dgm:t>
    </dgm:pt>
    <dgm:pt modelId="{1C42AD00-0A77-4C73-8464-DCDF3C862FBC}" type="parTrans" cxnId="{B3CCC8A1-1B7F-4CA2-898A-EB1922A67056}">
      <dgm:prSet/>
      <dgm:spPr/>
      <dgm:t>
        <a:bodyPr/>
        <a:lstStyle/>
        <a:p>
          <a:endParaRPr lang="en-US"/>
        </a:p>
      </dgm:t>
    </dgm:pt>
    <dgm:pt modelId="{8C46577D-90B7-4A87-A065-320A32795E48}" type="sibTrans" cxnId="{B3CCC8A1-1B7F-4CA2-898A-EB1922A67056}">
      <dgm:prSet/>
      <dgm:spPr/>
      <dgm:t>
        <a:bodyPr/>
        <a:lstStyle/>
        <a:p>
          <a:endParaRPr lang="en-US"/>
        </a:p>
      </dgm:t>
    </dgm:pt>
    <dgm:pt modelId="{41EDFC45-A750-406F-BCA8-CB2A375E1E3C}">
      <dgm:prSet custT="1"/>
      <dgm:spPr/>
      <dgm:t>
        <a:bodyPr/>
        <a:lstStyle/>
        <a:p>
          <a:r>
            <a:rPr lang="en-GB" sz="1700" dirty="0"/>
            <a:t>They play important roles in recovery from adversity thereby increasing the individuals opportunity to make the most out of life </a:t>
          </a:r>
          <a:endParaRPr lang="en-US" sz="1700" dirty="0">
            <a:solidFill>
              <a:schemeClr val="bg1"/>
            </a:solidFill>
          </a:endParaRPr>
        </a:p>
      </dgm:t>
    </dgm:pt>
    <dgm:pt modelId="{8F4F2EF8-F2B2-4708-BE7D-811295074D10}" type="parTrans" cxnId="{3E359D3A-A116-4D83-8999-2B85F0D9948D}">
      <dgm:prSet/>
      <dgm:spPr/>
      <dgm:t>
        <a:bodyPr/>
        <a:lstStyle/>
        <a:p>
          <a:endParaRPr lang="en-US"/>
        </a:p>
      </dgm:t>
    </dgm:pt>
    <dgm:pt modelId="{68CD7CE5-4C87-4B68-BD24-D01F2980BC40}" type="sibTrans" cxnId="{3E359D3A-A116-4D83-8999-2B85F0D9948D}">
      <dgm:prSet/>
      <dgm:spPr/>
      <dgm:t>
        <a:bodyPr/>
        <a:lstStyle/>
        <a:p>
          <a:endParaRPr lang="en-US"/>
        </a:p>
      </dgm:t>
    </dgm:pt>
    <dgm:pt modelId="{863DA725-593A-4937-9EFE-806F40D58377}">
      <dgm:prSet custT="1"/>
      <dgm:spPr>
        <a:solidFill>
          <a:srgbClr val="0070C0"/>
        </a:solidFill>
      </dgm:spPr>
      <dgm:t>
        <a:bodyPr/>
        <a:lstStyle/>
        <a:p>
          <a:r>
            <a:rPr lang="en-GB" sz="1600" dirty="0"/>
            <a:t>They both have high impact on people’s ability to carry out basic daily living activities, reducing their independency, autonomy and quality of life.</a:t>
          </a:r>
          <a:endParaRPr lang="en-US" sz="1600" dirty="0">
            <a:solidFill>
              <a:schemeClr val="bg1"/>
            </a:solidFill>
          </a:endParaRPr>
        </a:p>
      </dgm:t>
    </dgm:pt>
    <dgm:pt modelId="{A6C37890-115E-47F2-B175-BEBBA88CD9A1}" type="parTrans" cxnId="{8930B966-5F03-4C27-AAB9-209B53993CE3}">
      <dgm:prSet/>
      <dgm:spPr/>
      <dgm:t>
        <a:bodyPr/>
        <a:lstStyle/>
        <a:p>
          <a:endParaRPr lang="en-US"/>
        </a:p>
      </dgm:t>
    </dgm:pt>
    <dgm:pt modelId="{9DF4FD78-5601-424D-90BF-D5B014D9967C}" type="sibTrans" cxnId="{8930B966-5F03-4C27-AAB9-209B53993CE3}">
      <dgm:prSet/>
      <dgm:spPr/>
      <dgm:t>
        <a:bodyPr/>
        <a:lstStyle/>
        <a:p>
          <a:endParaRPr lang="en-US"/>
        </a:p>
      </dgm:t>
    </dgm:pt>
    <dgm:pt modelId="{F4ADC7C4-509B-4C6B-BF83-08E1521C9323}">
      <dgm:prSet/>
      <dgm:spPr>
        <a:solidFill>
          <a:srgbClr val="FF0000"/>
        </a:solidFill>
      </dgm:spPr>
      <dgm:t>
        <a:bodyPr/>
        <a:lstStyle/>
        <a:p>
          <a:r>
            <a:rPr lang="en-GB" dirty="0"/>
            <a:t>Without both, people become more emotionally sensitive, more prone to lashing out or even get increasingly anxious thereby making everyone tense</a:t>
          </a:r>
          <a:endParaRPr lang="en-US" b="1" dirty="0">
            <a:solidFill>
              <a:schemeClr val="bg1"/>
            </a:solidFill>
          </a:endParaRPr>
        </a:p>
      </dgm:t>
    </dgm:pt>
    <dgm:pt modelId="{A84F83E9-4D79-4524-B39C-CB472E2A2051}" type="parTrans" cxnId="{6C1A7DCC-13E1-4327-8717-C035A3A083A3}">
      <dgm:prSet/>
      <dgm:spPr/>
      <dgm:t>
        <a:bodyPr/>
        <a:lstStyle/>
        <a:p>
          <a:endParaRPr lang="en-US"/>
        </a:p>
      </dgm:t>
    </dgm:pt>
    <dgm:pt modelId="{50A1361E-1E9B-4B40-BFED-B2E69FC3699F}" type="sibTrans" cxnId="{6C1A7DCC-13E1-4327-8717-C035A3A083A3}">
      <dgm:prSet/>
      <dgm:spPr/>
      <dgm:t>
        <a:bodyPr/>
        <a:lstStyle/>
        <a:p>
          <a:endParaRPr lang="en-US"/>
        </a:p>
      </dgm:t>
    </dgm:pt>
    <dgm:pt modelId="{BD745A35-91A2-462F-9B85-C3A8CA048C8E}">
      <dgm:prSet custT="1"/>
      <dgm:spPr/>
      <dgm:t>
        <a:bodyPr/>
        <a:lstStyle/>
        <a:p>
          <a:r>
            <a:rPr lang="en-GB" sz="1800" dirty="0"/>
            <a:t>They help protect people from various mental health conditions, such as depression and anxiety and also offset factors that increase the risk. </a:t>
          </a:r>
          <a:endParaRPr lang="en-US" sz="1800" b="1" dirty="0">
            <a:solidFill>
              <a:schemeClr val="bg1"/>
            </a:solidFill>
          </a:endParaRPr>
        </a:p>
      </dgm:t>
    </dgm:pt>
    <dgm:pt modelId="{5C09B131-07B8-4CF8-8DC1-007A01744720}" type="parTrans" cxnId="{F6DB7B31-7068-4A27-B420-C6EF2161BAEA}">
      <dgm:prSet/>
      <dgm:spPr/>
      <dgm:t>
        <a:bodyPr/>
        <a:lstStyle/>
        <a:p>
          <a:endParaRPr lang="en-US"/>
        </a:p>
      </dgm:t>
    </dgm:pt>
    <dgm:pt modelId="{BE0FD316-C8C5-45E9-83C2-34A0FF10169A}" type="sibTrans" cxnId="{F6DB7B31-7068-4A27-B420-C6EF2161BAEA}">
      <dgm:prSet/>
      <dgm:spPr/>
      <dgm:t>
        <a:bodyPr/>
        <a:lstStyle/>
        <a:p>
          <a:endParaRPr lang="en-US"/>
        </a:p>
      </dgm:t>
    </dgm:pt>
    <dgm:pt modelId="{059B1CF7-9B4E-4CA7-A8F6-0C317D2B1B7A}" type="pres">
      <dgm:prSet presAssocID="{C44C3A41-7F81-4F97-8866-C7C187E1E47C}" presName="Name0" presStyleCnt="0">
        <dgm:presLayoutVars>
          <dgm:dir/>
          <dgm:resizeHandles val="exact"/>
        </dgm:presLayoutVars>
      </dgm:prSet>
      <dgm:spPr/>
    </dgm:pt>
    <dgm:pt modelId="{77B4440A-D130-4321-93BF-237A63DC89D4}" type="pres">
      <dgm:prSet presAssocID="{BD745A35-91A2-462F-9B85-C3A8CA048C8E}" presName="node" presStyleLbl="node1" presStyleIdx="0" presStyleCnt="5" custLinFactNeighborY="0">
        <dgm:presLayoutVars>
          <dgm:bulletEnabled val="1"/>
        </dgm:presLayoutVars>
      </dgm:prSet>
      <dgm:spPr/>
    </dgm:pt>
    <dgm:pt modelId="{329A08AF-5984-4B7E-B6BF-036EB638A66C}" type="pres">
      <dgm:prSet presAssocID="{BE0FD316-C8C5-45E9-83C2-34A0FF10169A}" presName="sibTrans" presStyleCnt="0"/>
      <dgm:spPr/>
    </dgm:pt>
    <dgm:pt modelId="{E5BF4C4E-29A0-409A-A8F2-4C3F6379CBE3}" type="pres">
      <dgm:prSet presAssocID="{2A117126-5003-4212-9A96-22FA3C7B4B8A}" presName="node" presStyleLbl="node1" presStyleIdx="1" presStyleCnt="5">
        <dgm:presLayoutVars>
          <dgm:bulletEnabled val="1"/>
        </dgm:presLayoutVars>
      </dgm:prSet>
      <dgm:spPr/>
    </dgm:pt>
    <dgm:pt modelId="{3D046702-D4B1-4EC6-9B76-FEF54D967A23}" type="pres">
      <dgm:prSet presAssocID="{8C46577D-90B7-4A87-A065-320A32795E48}" presName="sibTrans" presStyleCnt="0"/>
      <dgm:spPr/>
    </dgm:pt>
    <dgm:pt modelId="{E0ACA7A8-0447-443E-9700-E85122370055}" type="pres">
      <dgm:prSet presAssocID="{41EDFC45-A750-406F-BCA8-CB2A375E1E3C}" presName="node" presStyleLbl="node1" presStyleIdx="2" presStyleCnt="5" custLinFactNeighborX="1">
        <dgm:presLayoutVars>
          <dgm:bulletEnabled val="1"/>
        </dgm:presLayoutVars>
      </dgm:prSet>
      <dgm:spPr/>
    </dgm:pt>
    <dgm:pt modelId="{3C587612-2C6B-4A99-BC63-5E5825246CD5}" type="pres">
      <dgm:prSet presAssocID="{68CD7CE5-4C87-4B68-BD24-D01F2980BC40}" presName="sibTrans" presStyleCnt="0"/>
      <dgm:spPr/>
    </dgm:pt>
    <dgm:pt modelId="{E91546B6-7703-464E-8143-3CEB83E57CFB}" type="pres">
      <dgm:prSet presAssocID="{863DA725-593A-4937-9EFE-806F40D58377}" presName="node" presStyleLbl="node1" presStyleIdx="3" presStyleCnt="5" custLinFactNeighborX="1" custLinFactNeighborY="3985">
        <dgm:presLayoutVars>
          <dgm:bulletEnabled val="1"/>
        </dgm:presLayoutVars>
      </dgm:prSet>
      <dgm:spPr/>
    </dgm:pt>
    <dgm:pt modelId="{0D8D1A7E-06C4-45B4-9393-6CB1E4EE752B}" type="pres">
      <dgm:prSet presAssocID="{9DF4FD78-5601-424D-90BF-D5B014D9967C}" presName="sibTrans" presStyleCnt="0"/>
      <dgm:spPr/>
    </dgm:pt>
    <dgm:pt modelId="{16AD5466-A2F4-4DE9-A0FF-65E190583D83}" type="pres">
      <dgm:prSet presAssocID="{F4ADC7C4-509B-4C6B-BF83-08E1521C9323}" presName="node" presStyleLbl="node1" presStyleIdx="4" presStyleCnt="5">
        <dgm:presLayoutVars>
          <dgm:bulletEnabled val="1"/>
        </dgm:presLayoutVars>
      </dgm:prSet>
      <dgm:spPr/>
    </dgm:pt>
  </dgm:ptLst>
  <dgm:cxnLst>
    <dgm:cxn modelId="{F6DB7B31-7068-4A27-B420-C6EF2161BAEA}" srcId="{C44C3A41-7F81-4F97-8866-C7C187E1E47C}" destId="{BD745A35-91A2-462F-9B85-C3A8CA048C8E}" srcOrd="0" destOrd="0" parTransId="{5C09B131-07B8-4CF8-8DC1-007A01744720}" sibTransId="{BE0FD316-C8C5-45E9-83C2-34A0FF10169A}"/>
    <dgm:cxn modelId="{3E359D3A-A116-4D83-8999-2B85F0D9948D}" srcId="{C44C3A41-7F81-4F97-8866-C7C187E1E47C}" destId="{41EDFC45-A750-406F-BCA8-CB2A375E1E3C}" srcOrd="2" destOrd="0" parTransId="{8F4F2EF8-F2B2-4708-BE7D-811295074D10}" sibTransId="{68CD7CE5-4C87-4B68-BD24-D01F2980BC40}"/>
    <dgm:cxn modelId="{A280EB3D-94D6-4212-B002-EFBFE55DF037}" type="presOf" srcId="{41EDFC45-A750-406F-BCA8-CB2A375E1E3C}" destId="{E0ACA7A8-0447-443E-9700-E85122370055}" srcOrd="0" destOrd="0" presId="urn:microsoft.com/office/officeart/2005/8/layout/hList6"/>
    <dgm:cxn modelId="{8930B966-5F03-4C27-AAB9-209B53993CE3}" srcId="{C44C3A41-7F81-4F97-8866-C7C187E1E47C}" destId="{863DA725-593A-4937-9EFE-806F40D58377}" srcOrd="3" destOrd="0" parTransId="{A6C37890-115E-47F2-B175-BEBBA88CD9A1}" sibTransId="{9DF4FD78-5601-424D-90BF-D5B014D9967C}"/>
    <dgm:cxn modelId="{3768AE88-3928-4E95-884D-09285EF774B3}" type="presOf" srcId="{2A117126-5003-4212-9A96-22FA3C7B4B8A}" destId="{E5BF4C4E-29A0-409A-A8F2-4C3F6379CBE3}" srcOrd="0" destOrd="0" presId="urn:microsoft.com/office/officeart/2005/8/layout/hList6"/>
    <dgm:cxn modelId="{E9C26E92-5183-4F29-8B67-DDE574416290}" type="presOf" srcId="{863DA725-593A-4937-9EFE-806F40D58377}" destId="{E91546B6-7703-464E-8143-3CEB83E57CFB}" srcOrd="0" destOrd="0" presId="urn:microsoft.com/office/officeart/2005/8/layout/hList6"/>
    <dgm:cxn modelId="{B3CCC8A1-1B7F-4CA2-898A-EB1922A67056}" srcId="{C44C3A41-7F81-4F97-8866-C7C187E1E47C}" destId="{2A117126-5003-4212-9A96-22FA3C7B4B8A}" srcOrd="1" destOrd="0" parTransId="{1C42AD00-0A77-4C73-8464-DCDF3C862FBC}" sibTransId="{8C46577D-90B7-4A87-A065-320A32795E48}"/>
    <dgm:cxn modelId="{C72021A6-A75C-4106-AF97-2A016F4B0F2D}" type="presOf" srcId="{F4ADC7C4-509B-4C6B-BF83-08E1521C9323}" destId="{16AD5466-A2F4-4DE9-A0FF-65E190583D83}" srcOrd="0" destOrd="0" presId="urn:microsoft.com/office/officeart/2005/8/layout/hList6"/>
    <dgm:cxn modelId="{6C1A7DCC-13E1-4327-8717-C035A3A083A3}" srcId="{C44C3A41-7F81-4F97-8866-C7C187E1E47C}" destId="{F4ADC7C4-509B-4C6B-BF83-08E1521C9323}" srcOrd="4" destOrd="0" parTransId="{A84F83E9-4D79-4524-B39C-CB472E2A2051}" sibTransId="{50A1361E-1E9B-4B40-BFED-B2E69FC3699F}"/>
    <dgm:cxn modelId="{036F1CE3-C4FE-456A-ACC0-9FD6AF25A99F}" type="presOf" srcId="{BD745A35-91A2-462F-9B85-C3A8CA048C8E}" destId="{77B4440A-D130-4321-93BF-237A63DC89D4}" srcOrd="0" destOrd="0" presId="urn:microsoft.com/office/officeart/2005/8/layout/hList6"/>
    <dgm:cxn modelId="{8734FDFA-FE6C-497B-B90F-87EF8AFCE9F9}" type="presOf" srcId="{C44C3A41-7F81-4F97-8866-C7C187E1E47C}" destId="{059B1CF7-9B4E-4CA7-A8F6-0C317D2B1B7A}" srcOrd="0" destOrd="0" presId="urn:microsoft.com/office/officeart/2005/8/layout/hList6"/>
    <dgm:cxn modelId="{1C7DD438-29EC-4CA9-9137-8CC193882068}" type="presParOf" srcId="{059B1CF7-9B4E-4CA7-A8F6-0C317D2B1B7A}" destId="{77B4440A-D130-4321-93BF-237A63DC89D4}" srcOrd="0" destOrd="0" presId="urn:microsoft.com/office/officeart/2005/8/layout/hList6"/>
    <dgm:cxn modelId="{4FBF2944-8B23-4869-9AD4-0F5F64B061C8}" type="presParOf" srcId="{059B1CF7-9B4E-4CA7-A8F6-0C317D2B1B7A}" destId="{329A08AF-5984-4B7E-B6BF-036EB638A66C}" srcOrd="1" destOrd="0" presId="urn:microsoft.com/office/officeart/2005/8/layout/hList6"/>
    <dgm:cxn modelId="{4C31937C-1128-45C1-9BA0-3A8F2A14C4F2}" type="presParOf" srcId="{059B1CF7-9B4E-4CA7-A8F6-0C317D2B1B7A}" destId="{E5BF4C4E-29A0-409A-A8F2-4C3F6379CBE3}" srcOrd="2" destOrd="0" presId="urn:microsoft.com/office/officeart/2005/8/layout/hList6"/>
    <dgm:cxn modelId="{CBEDB22B-28A8-491C-B6BD-89D4EBDC38E6}" type="presParOf" srcId="{059B1CF7-9B4E-4CA7-A8F6-0C317D2B1B7A}" destId="{3D046702-D4B1-4EC6-9B76-FEF54D967A23}" srcOrd="3" destOrd="0" presId="urn:microsoft.com/office/officeart/2005/8/layout/hList6"/>
    <dgm:cxn modelId="{51DAE232-85A7-46BB-A9A9-57B55CB328AD}" type="presParOf" srcId="{059B1CF7-9B4E-4CA7-A8F6-0C317D2B1B7A}" destId="{E0ACA7A8-0447-443E-9700-E85122370055}" srcOrd="4" destOrd="0" presId="urn:microsoft.com/office/officeart/2005/8/layout/hList6"/>
    <dgm:cxn modelId="{EE08E977-85D0-4C27-B51D-5D7FC635C92E}" type="presParOf" srcId="{059B1CF7-9B4E-4CA7-A8F6-0C317D2B1B7A}" destId="{3C587612-2C6B-4A99-BC63-5E5825246CD5}" srcOrd="5" destOrd="0" presId="urn:microsoft.com/office/officeart/2005/8/layout/hList6"/>
    <dgm:cxn modelId="{87FAC21A-EDAD-48B7-8EC7-66C90FA0D9E2}" type="presParOf" srcId="{059B1CF7-9B4E-4CA7-A8F6-0C317D2B1B7A}" destId="{E91546B6-7703-464E-8143-3CEB83E57CFB}" srcOrd="6" destOrd="0" presId="urn:microsoft.com/office/officeart/2005/8/layout/hList6"/>
    <dgm:cxn modelId="{0DF18619-FA11-4804-B6BA-6CA860F03FFD}" type="presParOf" srcId="{059B1CF7-9B4E-4CA7-A8F6-0C317D2B1B7A}" destId="{0D8D1A7E-06C4-45B4-9393-6CB1E4EE752B}" srcOrd="7" destOrd="0" presId="urn:microsoft.com/office/officeart/2005/8/layout/hList6"/>
    <dgm:cxn modelId="{9E747302-B2C7-4E6D-AD69-E04EF8CF9E7F}" type="presParOf" srcId="{059B1CF7-9B4E-4CA7-A8F6-0C317D2B1B7A}" destId="{16AD5466-A2F4-4DE9-A0FF-65E190583D83}"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230AD5-A526-4366-9BA5-0EBF52AADEF5}" type="doc">
      <dgm:prSet loTypeId="urn:microsoft.com/office/officeart/2011/layout/HexagonRadial" loCatId="cycle" qsTypeId="urn:microsoft.com/office/officeart/2005/8/quickstyle/simple1" qsCatId="simple" csTypeId="urn:microsoft.com/office/officeart/2005/8/colors/accent0_3" csCatId="mainScheme" phldr="1"/>
      <dgm:spPr/>
      <dgm:t>
        <a:bodyPr/>
        <a:lstStyle/>
        <a:p>
          <a:endParaRPr lang="en-US"/>
        </a:p>
      </dgm:t>
    </dgm:pt>
    <dgm:pt modelId="{ACE5BAA5-3CB8-461D-9361-92C63D89B6BE}">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GB" sz="1800" b="1" dirty="0">
              <a:latin typeface="Times New Roman" panose="02020603050405020304" pitchFamily="18" charset="0"/>
              <a:cs typeface="Times New Roman" panose="02020603050405020304" pitchFamily="18" charset="0"/>
            </a:rPr>
            <a:t>Problems that can impact the mental well-being and resilience of older adults and their caregivers</a:t>
          </a:r>
          <a:endParaRPr lang="en-US" sz="1800" b="1" dirty="0">
            <a:latin typeface="Times New Roman" panose="02020603050405020304" pitchFamily="18" charset="0"/>
            <a:cs typeface="Times New Roman" panose="02020603050405020304" pitchFamily="18" charset="0"/>
          </a:endParaRPr>
        </a:p>
      </dgm:t>
    </dgm:pt>
    <dgm:pt modelId="{F25A2B05-7ED1-4DAD-8C02-1A476E3952F9}" type="parTrans" cxnId="{55C55202-0784-453C-9AAB-38B7A91FD5DF}">
      <dgm:prSet/>
      <dgm:spPr/>
      <dgm:t>
        <a:bodyPr/>
        <a:lstStyle/>
        <a:p>
          <a:endParaRPr lang="en-US"/>
        </a:p>
      </dgm:t>
    </dgm:pt>
    <dgm:pt modelId="{F67353D6-5F1A-4942-946E-FF28307E8A9D}" type="sibTrans" cxnId="{55C55202-0784-453C-9AAB-38B7A91FD5DF}">
      <dgm:prSet/>
      <dgm:spPr/>
      <dgm:t>
        <a:bodyPr/>
        <a:lstStyle/>
        <a:p>
          <a:endParaRPr lang="en-US"/>
        </a:p>
      </dgm:t>
    </dgm:pt>
    <dgm:pt modelId="{674B9EDA-6414-4863-9D24-A8CE15C57779}">
      <dgm:prSet phldrT="[Text]" custT="1"/>
      <dgm:spPr>
        <a:solidFill>
          <a:schemeClr val="accent2"/>
        </a:solidFill>
      </dgm:spPr>
      <dgm:t>
        <a:bodyPr/>
        <a:lstStyle/>
        <a:p>
          <a:r>
            <a:rPr lang="en-US" sz="1800" dirty="0"/>
            <a:t>1) Financial Problems</a:t>
          </a:r>
        </a:p>
      </dgm:t>
    </dgm:pt>
    <dgm:pt modelId="{964B3FD9-7106-4849-96CF-1C79E5E8CE3F}" type="parTrans" cxnId="{681D4154-CDCB-45B1-B9A4-9B07A83D5A29}">
      <dgm:prSet/>
      <dgm:spPr/>
      <dgm:t>
        <a:bodyPr/>
        <a:lstStyle/>
        <a:p>
          <a:endParaRPr lang="en-US"/>
        </a:p>
      </dgm:t>
    </dgm:pt>
    <dgm:pt modelId="{F4528CB1-57F9-4643-984E-09013182855D}" type="sibTrans" cxnId="{681D4154-CDCB-45B1-B9A4-9B07A83D5A29}">
      <dgm:prSet/>
      <dgm:spPr/>
      <dgm:t>
        <a:bodyPr/>
        <a:lstStyle/>
        <a:p>
          <a:endParaRPr lang="en-US"/>
        </a:p>
      </dgm:t>
    </dgm:pt>
    <dgm:pt modelId="{425B6842-1E14-4204-85A4-E83373B1F117}">
      <dgm:prSet phldrT="[Text]" custT="1"/>
      <dgm:spPr>
        <a:solidFill>
          <a:schemeClr val="accent3"/>
        </a:solidFill>
      </dgm:spPr>
      <dgm:t>
        <a:bodyPr/>
        <a:lstStyle/>
        <a:p>
          <a:r>
            <a:rPr lang="en-US" sz="1700" b="1" dirty="0">
              <a:latin typeface="Arial Narrow" panose="020B0606020202030204" pitchFamily="34" charset="0"/>
            </a:rPr>
            <a:t>5) Health challenges/Disability</a:t>
          </a:r>
        </a:p>
      </dgm:t>
    </dgm:pt>
    <dgm:pt modelId="{0B58AE18-D0B0-491D-BA40-B302FB8ADEFF}" type="parTrans" cxnId="{0433DF8A-B8A7-4130-B9A4-87CC4BD04661}">
      <dgm:prSet/>
      <dgm:spPr/>
      <dgm:t>
        <a:bodyPr/>
        <a:lstStyle/>
        <a:p>
          <a:endParaRPr lang="en-US"/>
        </a:p>
      </dgm:t>
    </dgm:pt>
    <dgm:pt modelId="{0B68AC9E-3E8D-4872-8487-8A862B95DABF}" type="sibTrans" cxnId="{0433DF8A-B8A7-4130-B9A4-87CC4BD04661}">
      <dgm:prSet/>
      <dgm:spPr/>
      <dgm:t>
        <a:bodyPr/>
        <a:lstStyle/>
        <a:p>
          <a:endParaRPr lang="en-US"/>
        </a:p>
      </dgm:t>
    </dgm:pt>
    <dgm:pt modelId="{07106029-386D-466B-871D-4A2D1DFCB21D}">
      <dgm:prSet phldrT="[Text]" custT="1"/>
      <dgm:spPr>
        <a:solidFill>
          <a:srgbClr val="FFC000"/>
        </a:solidFill>
      </dgm:spPr>
      <dgm:t>
        <a:bodyPr/>
        <a:lstStyle/>
        <a:p>
          <a:r>
            <a:rPr lang="en-US" sz="1800" b="1" dirty="0">
              <a:solidFill>
                <a:schemeClr val="tx1"/>
              </a:solidFill>
            </a:rPr>
            <a:t>4) Loneliness and Isolation</a:t>
          </a:r>
        </a:p>
      </dgm:t>
    </dgm:pt>
    <dgm:pt modelId="{9F06C62D-379F-4160-B429-B5C15F88BB39}" type="parTrans" cxnId="{E950CCBF-F840-4B98-9EE4-E1D140CE0FC7}">
      <dgm:prSet/>
      <dgm:spPr/>
      <dgm:t>
        <a:bodyPr/>
        <a:lstStyle/>
        <a:p>
          <a:endParaRPr lang="en-US"/>
        </a:p>
      </dgm:t>
    </dgm:pt>
    <dgm:pt modelId="{6E9690E2-C941-4F62-9F84-16B8C171C692}" type="sibTrans" cxnId="{E950CCBF-F840-4B98-9EE4-E1D140CE0FC7}">
      <dgm:prSet/>
      <dgm:spPr/>
      <dgm:t>
        <a:bodyPr/>
        <a:lstStyle/>
        <a:p>
          <a:endParaRPr lang="en-US"/>
        </a:p>
      </dgm:t>
    </dgm:pt>
    <dgm:pt modelId="{50415EC5-06CE-4ACB-A40D-352D1141DDCC}">
      <dgm:prSet phldrT="[Text]" custT="1"/>
      <dgm:spPr>
        <a:solidFill>
          <a:schemeClr val="accent6">
            <a:lumMod val="75000"/>
          </a:schemeClr>
        </a:solidFill>
      </dgm:spPr>
      <dgm:t>
        <a:bodyPr/>
        <a:lstStyle/>
        <a:p>
          <a:r>
            <a:rPr lang="en-US" sz="1800" dirty="0"/>
            <a:t>3) Loss, in bereavement and changes physical space</a:t>
          </a:r>
        </a:p>
      </dgm:t>
    </dgm:pt>
    <dgm:pt modelId="{7474DFC6-8698-4183-A630-26DEE833BCEA}" type="parTrans" cxnId="{4A7C3C9C-78F8-4D40-A179-4A08D468F74C}">
      <dgm:prSet/>
      <dgm:spPr/>
      <dgm:t>
        <a:bodyPr/>
        <a:lstStyle/>
        <a:p>
          <a:endParaRPr lang="en-US"/>
        </a:p>
      </dgm:t>
    </dgm:pt>
    <dgm:pt modelId="{8EE3F32B-BCA8-4C0A-8A8A-DD79E956D42F}" type="sibTrans" cxnId="{4A7C3C9C-78F8-4D40-A179-4A08D468F74C}">
      <dgm:prSet/>
      <dgm:spPr/>
      <dgm:t>
        <a:bodyPr/>
        <a:lstStyle/>
        <a:p>
          <a:endParaRPr lang="en-US"/>
        </a:p>
      </dgm:t>
    </dgm:pt>
    <dgm:pt modelId="{88CEBCF5-93C4-4AEB-B122-CD8792CC7046}">
      <dgm:prSet phldrT="[Text]" custT="1"/>
      <dgm:spPr/>
      <dgm:t>
        <a:bodyPr/>
        <a:lstStyle/>
        <a:p>
          <a:r>
            <a:rPr lang="en-US" sz="1800" dirty="0"/>
            <a:t>2) Problems in family relationships</a:t>
          </a:r>
        </a:p>
      </dgm:t>
    </dgm:pt>
    <dgm:pt modelId="{2D62EFEF-F5AD-448A-8AE9-4D4D7E78BF2C}" type="parTrans" cxnId="{83A03A29-3A1E-44EA-A64C-EE5156087084}">
      <dgm:prSet/>
      <dgm:spPr/>
      <dgm:t>
        <a:bodyPr/>
        <a:lstStyle/>
        <a:p>
          <a:endParaRPr lang="en-US"/>
        </a:p>
      </dgm:t>
    </dgm:pt>
    <dgm:pt modelId="{1030EE4D-5375-4105-A33D-246C7FF03998}" type="sibTrans" cxnId="{83A03A29-3A1E-44EA-A64C-EE5156087084}">
      <dgm:prSet/>
      <dgm:spPr/>
      <dgm:t>
        <a:bodyPr/>
        <a:lstStyle/>
        <a:p>
          <a:endParaRPr lang="en-US"/>
        </a:p>
      </dgm:t>
    </dgm:pt>
    <dgm:pt modelId="{A024F594-F4D4-4CBA-96EF-4198B8E4C19E}" type="pres">
      <dgm:prSet presAssocID="{73230AD5-A526-4366-9BA5-0EBF52AADEF5}" presName="Name0" presStyleCnt="0">
        <dgm:presLayoutVars>
          <dgm:chMax val="1"/>
          <dgm:chPref val="1"/>
          <dgm:dir/>
          <dgm:animOne val="branch"/>
          <dgm:animLvl val="lvl"/>
        </dgm:presLayoutVars>
      </dgm:prSet>
      <dgm:spPr/>
    </dgm:pt>
    <dgm:pt modelId="{8D6A41FF-0100-4732-95D8-D512F99AA476}" type="pres">
      <dgm:prSet presAssocID="{ACE5BAA5-3CB8-461D-9361-92C63D89B6BE}" presName="Parent" presStyleLbl="node0" presStyleIdx="0" presStyleCnt="1" custScaleX="127735" custScaleY="121962" custLinFactNeighborX="-11020" custLinFactNeighborY="-37180">
        <dgm:presLayoutVars>
          <dgm:chMax val="6"/>
          <dgm:chPref val="6"/>
        </dgm:presLayoutVars>
      </dgm:prSet>
      <dgm:spPr/>
    </dgm:pt>
    <dgm:pt modelId="{3D7BC738-8A08-45A6-9370-F5064A6E28ED}" type="pres">
      <dgm:prSet presAssocID="{674B9EDA-6414-4863-9D24-A8CE15C57779}" presName="Accent1" presStyleCnt="0"/>
      <dgm:spPr/>
    </dgm:pt>
    <dgm:pt modelId="{A051881E-9B77-49A3-B63B-B041896B9959}" type="pres">
      <dgm:prSet presAssocID="{674B9EDA-6414-4863-9D24-A8CE15C57779}" presName="Accent" presStyleLbl="bgShp" presStyleIdx="0" presStyleCnt="5"/>
      <dgm:spPr/>
    </dgm:pt>
    <dgm:pt modelId="{1E69A552-1750-4129-836C-43E7AE1953AC}" type="pres">
      <dgm:prSet presAssocID="{674B9EDA-6414-4863-9D24-A8CE15C57779}" presName="Child1" presStyleLbl="node1" presStyleIdx="0" presStyleCnt="5" custScaleX="138197" custScaleY="85905" custLinFactX="-88324" custLinFactNeighborX="-100000" custLinFactNeighborY="84565">
        <dgm:presLayoutVars>
          <dgm:chMax val="0"/>
          <dgm:chPref val="0"/>
          <dgm:bulletEnabled val="1"/>
        </dgm:presLayoutVars>
      </dgm:prSet>
      <dgm:spPr/>
    </dgm:pt>
    <dgm:pt modelId="{FAF52BB7-69B6-4533-9C35-F4CC0041377B}" type="pres">
      <dgm:prSet presAssocID="{425B6842-1E14-4204-85A4-E83373B1F117}" presName="Accent2" presStyleCnt="0"/>
      <dgm:spPr/>
    </dgm:pt>
    <dgm:pt modelId="{4525809E-EA35-401C-A7B8-EC131182D62B}" type="pres">
      <dgm:prSet presAssocID="{425B6842-1E14-4204-85A4-E83373B1F117}" presName="Accent" presStyleLbl="bgShp" presStyleIdx="1" presStyleCnt="5" custScaleX="85098" custLinFactX="-113421" custLinFactNeighborX="-200000" custLinFactNeighborY="95825"/>
      <dgm:spPr/>
    </dgm:pt>
    <dgm:pt modelId="{8C6CD97D-FB53-4BFB-B830-551B6BB38352}" type="pres">
      <dgm:prSet presAssocID="{425B6842-1E14-4204-85A4-E83373B1F117}" presName="Child2" presStyleLbl="node1" presStyleIdx="1" presStyleCnt="5" custScaleX="151576" custLinFactNeighborX="84212" custLinFactNeighborY="-14223">
        <dgm:presLayoutVars>
          <dgm:chMax val="0"/>
          <dgm:chPref val="0"/>
          <dgm:bulletEnabled val="1"/>
        </dgm:presLayoutVars>
      </dgm:prSet>
      <dgm:spPr/>
    </dgm:pt>
    <dgm:pt modelId="{ED147D5B-DDF8-4457-BFB2-54789F5D7031}" type="pres">
      <dgm:prSet presAssocID="{07106029-386D-466B-871D-4A2D1DFCB21D}" presName="Accent3" presStyleCnt="0"/>
      <dgm:spPr/>
    </dgm:pt>
    <dgm:pt modelId="{DEF6EA7E-4F0B-4E82-8FAD-10EE471DE26F}" type="pres">
      <dgm:prSet presAssocID="{07106029-386D-466B-871D-4A2D1DFCB21D}" presName="Accent" presStyleLbl="bgShp" presStyleIdx="2" presStyleCnt="5" custLinFactY="-23345" custLinFactNeighborX="-24716" custLinFactNeighborY="-100000"/>
      <dgm:spPr/>
    </dgm:pt>
    <dgm:pt modelId="{54DC6035-EBAE-4D45-9E7C-D7DAFA2AC320}" type="pres">
      <dgm:prSet presAssocID="{07106029-386D-466B-871D-4A2D1DFCB21D}" presName="Child3" presStyleLbl="node1" presStyleIdx="2" presStyleCnt="5" custScaleX="143277" custLinFactNeighborX="63018" custLinFactNeighborY="-21855">
        <dgm:presLayoutVars>
          <dgm:chMax val="0"/>
          <dgm:chPref val="0"/>
          <dgm:bulletEnabled val="1"/>
        </dgm:presLayoutVars>
      </dgm:prSet>
      <dgm:spPr/>
    </dgm:pt>
    <dgm:pt modelId="{9A5FF2B5-193F-4D9A-90BE-8CD633866093}" type="pres">
      <dgm:prSet presAssocID="{50415EC5-06CE-4ACB-A40D-352D1141DDCC}" presName="Accent4" presStyleCnt="0"/>
      <dgm:spPr/>
    </dgm:pt>
    <dgm:pt modelId="{505F92E8-ED8D-4E67-94D0-AF7BA78A3EAF}" type="pres">
      <dgm:prSet presAssocID="{50415EC5-06CE-4ACB-A40D-352D1141DDCC}" presName="Accent" presStyleLbl="bgShp" presStyleIdx="3" presStyleCnt="5" custScaleX="99743" custLinFactY="-61828" custLinFactNeighborX="37847" custLinFactNeighborY="-100000"/>
      <dgm:spPr/>
    </dgm:pt>
    <dgm:pt modelId="{BB0C3C33-7196-45CE-AB97-103F92D2AACF}" type="pres">
      <dgm:prSet presAssocID="{50415EC5-06CE-4ACB-A40D-352D1141DDCC}" presName="Child4" presStyleLbl="node1" presStyleIdx="3" presStyleCnt="5" custScaleX="153795" custScaleY="95218" custLinFactNeighborX="2132" custLinFactNeighborY="-9310">
        <dgm:presLayoutVars>
          <dgm:chMax val="0"/>
          <dgm:chPref val="0"/>
          <dgm:bulletEnabled val="1"/>
        </dgm:presLayoutVars>
      </dgm:prSet>
      <dgm:spPr/>
    </dgm:pt>
    <dgm:pt modelId="{02905AC1-3B05-488C-8498-712597B16A90}" type="pres">
      <dgm:prSet presAssocID="{88CEBCF5-93C4-4AEB-B122-CD8792CC7046}" presName="Accent5" presStyleCnt="0"/>
      <dgm:spPr/>
    </dgm:pt>
    <dgm:pt modelId="{6C581BAE-B101-41FA-8EB0-28E815734CEF}" type="pres">
      <dgm:prSet presAssocID="{88CEBCF5-93C4-4AEB-B122-CD8792CC7046}" presName="Accent" presStyleLbl="bgShp" presStyleIdx="4" presStyleCnt="5" custScaleX="103609" custLinFactX="-1671" custLinFactY="-30714" custLinFactNeighborX="-100000" custLinFactNeighborY="-100000"/>
      <dgm:spPr/>
    </dgm:pt>
    <dgm:pt modelId="{1EB0CF48-B4E2-49A3-8210-4A94DEBFB296}" type="pres">
      <dgm:prSet presAssocID="{88CEBCF5-93C4-4AEB-B122-CD8792CC7046}" presName="Child5" presStyleLbl="node1" presStyleIdx="4" presStyleCnt="5" custScaleX="152143" custLinFactNeighborX="-72536" custLinFactNeighborY="17479">
        <dgm:presLayoutVars>
          <dgm:chMax val="0"/>
          <dgm:chPref val="0"/>
          <dgm:bulletEnabled val="1"/>
        </dgm:presLayoutVars>
      </dgm:prSet>
      <dgm:spPr/>
    </dgm:pt>
  </dgm:ptLst>
  <dgm:cxnLst>
    <dgm:cxn modelId="{55C55202-0784-453C-9AAB-38B7A91FD5DF}" srcId="{73230AD5-A526-4366-9BA5-0EBF52AADEF5}" destId="{ACE5BAA5-3CB8-461D-9361-92C63D89B6BE}" srcOrd="0" destOrd="0" parTransId="{F25A2B05-7ED1-4DAD-8C02-1A476E3952F9}" sibTransId="{F67353D6-5F1A-4942-946E-FF28307E8A9D}"/>
    <dgm:cxn modelId="{6F0DC003-5CA6-4AB1-AC3B-E82DBD8BA1B5}" type="presOf" srcId="{ACE5BAA5-3CB8-461D-9361-92C63D89B6BE}" destId="{8D6A41FF-0100-4732-95D8-D512F99AA476}" srcOrd="0" destOrd="0" presId="urn:microsoft.com/office/officeart/2011/layout/HexagonRadial"/>
    <dgm:cxn modelId="{FD903E12-6FCA-41E9-A8A1-464D6EF85A29}" type="presOf" srcId="{07106029-386D-466B-871D-4A2D1DFCB21D}" destId="{54DC6035-EBAE-4D45-9E7C-D7DAFA2AC320}" srcOrd="0" destOrd="0" presId="urn:microsoft.com/office/officeart/2011/layout/HexagonRadial"/>
    <dgm:cxn modelId="{7BBABB19-2FF6-4F4A-BAEC-8B1395119BA9}" type="presOf" srcId="{50415EC5-06CE-4ACB-A40D-352D1141DDCC}" destId="{BB0C3C33-7196-45CE-AB97-103F92D2AACF}" srcOrd="0" destOrd="0" presId="urn:microsoft.com/office/officeart/2011/layout/HexagonRadial"/>
    <dgm:cxn modelId="{83A03A29-3A1E-44EA-A64C-EE5156087084}" srcId="{ACE5BAA5-3CB8-461D-9361-92C63D89B6BE}" destId="{88CEBCF5-93C4-4AEB-B122-CD8792CC7046}" srcOrd="4" destOrd="0" parTransId="{2D62EFEF-F5AD-448A-8AE9-4D4D7E78BF2C}" sibTransId="{1030EE4D-5375-4105-A33D-246C7FF03998}"/>
    <dgm:cxn modelId="{681D4154-CDCB-45B1-B9A4-9B07A83D5A29}" srcId="{ACE5BAA5-3CB8-461D-9361-92C63D89B6BE}" destId="{674B9EDA-6414-4863-9D24-A8CE15C57779}" srcOrd="0" destOrd="0" parTransId="{964B3FD9-7106-4849-96CF-1C79E5E8CE3F}" sibTransId="{F4528CB1-57F9-4643-984E-09013182855D}"/>
    <dgm:cxn modelId="{39B89F5C-A94E-49D3-BAB8-9A45625A079B}" type="presOf" srcId="{88CEBCF5-93C4-4AEB-B122-CD8792CC7046}" destId="{1EB0CF48-B4E2-49A3-8210-4A94DEBFB296}" srcOrd="0" destOrd="0" presId="urn:microsoft.com/office/officeart/2011/layout/HexagonRadial"/>
    <dgm:cxn modelId="{8A44E375-D364-4967-9AB8-FC281BC7642C}" type="presOf" srcId="{674B9EDA-6414-4863-9D24-A8CE15C57779}" destId="{1E69A552-1750-4129-836C-43E7AE1953AC}" srcOrd="0" destOrd="0" presId="urn:microsoft.com/office/officeart/2011/layout/HexagonRadial"/>
    <dgm:cxn modelId="{33B4B187-7E2B-4A35-8BF4-FFC359ADAC44}" type="presOf" srcId="{73230AD5-A526-4366-9BA5-0EBF52AADEF5}" destId="{A024F594-F4D4-4CBA-96EF-4198B8E4C19E}" srcOrd="0" destOrd="0" presId="urn:microsoft.com/office/officeart/2011/layout/HexagonRadial"/>
    <dgm:cxn modelId="{0433DF8A-B8A7-4130-B9A4-87CC4BD04661}" srcId="{ACE5BAA5-3CB8-461D-9361-92C63D89B6BE}" destId="{425B6842-1E14-4204-85A4-E83373B1F117}" srcOrd="1" destOrd="0" parTransId="{0B58AE18-D0B0-491D-BA40-B302FB8ADEFF}" sibTransId="{0B68AC9E-3E8D-4872-8487-8A862B95DABF}"/>
    <dgm:cxn modelId="{104FF68D-F812-484C-833C-011E203339D1}" type="presOf" srcId="{425B6842-1E14-4204-85A4-E83373B1F117}" destId="{8C6CD97D-FB53-4BFB-B830-551B6BB38352}" srcOrd="0" destOrd="0" presId="urn:microsoft.com/office/officeart/2011/layout/HexagonRadial"/>
    <dgm:cxn modelId="{4A7C3C9C-78F8-4D40-A179-4A08D468F74C}" srcId="{ACE5BAA5-3CB8-461D-9361-92C63D89B6BE}" destId="{50415EC5-06CE-4ACB-A40D-352D1141DDCC}" srcOrd="3" destOrd="0" parTransId="{7474DFC6-8698-4183-A630-26DEE833BCEA}" sibTransId="{8EE3F32B-BCA8-4C0A-8A8A-DD79E956D42F}"/>
    <dgm:cxn modelId="{E950CCBF-F840-4B98-9EE4-E1D140CE0FC7}" srcId="{ACE5BAA5-3CB8-461D-9361-92C63D89B6BE}" destId="{07106029-386D-466B-871D-4A2D1DFCB21D}" srcOrd="2" destOrd="0" parTransId="{9F06C62D-379F-4160-B429-B5C15F88BB39}" sibTransId="{6E9690E2-C941-4F62-9F84-16B8C171C692}"/>
    <dgm:cxn modelId="{741AA6C3-7051-4528-B812-CFABA97E3B36}" type="presParOf" srcId="{A024F594-F4D4-4CBA-96EF-4198B8E4C19E}" destId="{8D6A41FF-0100-4732-95D8-D512F99AA476}" srcOrd="0" destOrd="0" presId="urn:microsoft.com/office/officeart/2011/layout/HexagonRadial"/>
    <dgm:cxn modelId="{9ADE07BB-9981-4117-9B0F-07E271C69148}" type="presParOf" srcId="{A024F594-F4D4-4CBA-96EF-4198B8E4C19E}" destId="{3D7BC738-8A08-45A6-9370-F5064A6E28ED}" srcOrd="1" destOrd="0" presId="urn:microsoft.com/office/officeart/2011/layout/HexagonRadial"/>
    <dgm:cxn modelId="{50C80536-CF8A-42F4-87ED-FD34C72796AD}" type="presParOf" srcId="{3D7BC738-8A08-45A6-9370-F5064A6E28ED}" destId="{A051881E-9B77-49A3-B63B-B041896B9959}" srcOrd="0" destOrd="0" presId="urn:microsoft.com/office/officeart/2011/layout/HexagonRadial"/>
    <dgm:cxn modelId="{9C67E020-9B16-4C29-BC71-59B10F81ACF1}" type="presParOf" srcId="{A024F594-F4D4-4CBA-96EF-4198B8E4C19E}" destId="{1E69A552-1750-4129-836C-43E7AE1953AC}" srcOrd="2" destOrd="0" presId="urn:microsoft.com/office/officeart/2011/layout/HexagonRadial"/>
    <dgm:cxn modelId="{C6D2AFE0-0AF7-4178-935D-C071CD31CF2D}" type="presParOf" srcId="{A024F594-F4D4-4CBA-96EF-4198B8E4C19E}" destId="{FAF52BB7-69B6-4533-9C35-F4CC0041377B}" srcOrd="3" destOrd="0" presId="urn:microsoft.com/office/officeart/2011/layout/HexagonRadial"/>
    <dgm:cxn modelId="{37A8D646-1331-40F4-B7E5-9D0A12D308E4}" type="presParOf" srcId="{FAF52BB7-69B6-4533-9C35-F4CC0041377B}" destId="{4525809E-EA35-401C-A7B8-EC131182D62B}" srcOrd="0" destOrd="0" presId="urn:microsoft.com/office/officeart/2011/layout/HexagonRadial"/>
    <dgm:cxn modelId="{56FA27DE-45EF-42F1-A552-A518BF1C4470}" type="presParOf" srcId="{A024F594-F4D4-4CBA-96EF-4198B8E4C19E}" destId="{8C6CD97D-FB53-4BFB-B830-551B6BB38352}" srcOrd="4" destOrd="0" presId="urn:microsoft.com/office/officeart/2011/layout/HexagonRadial"/>
    <dgm:cxn modelId="{A87D81CF-45E2-48F9-B597-854101ED3D16}" type="presParOf" srcId="{A024F594-F4D4-4CBA-96EF-4198B8E4C19E}" destId="{ED147D5B-DDF8-4457-BFB2-54789F5D7031}" srcOrd="5" destOrd="0" presId="urn:microsoft.com/office/officeart/2011/layout/HexagonRadial"/>
    <dgm:cxn modelId="{5DB25DE7-47C8-46A4-B21D-7266C4EC1411}" type="presParOf" srcId="{ED147D5B-DDF8-4457-BFB2-54789F5D7031}" destId="{DEF6EA7E-4F0B-4E82-8FAD-10EE471DE26F}" srcOrd="0" destOrd="0" presId="urn:microsoft.com/office/officeart/2011/layout/HexagonRadial"/>
    <dgm:cxn modelId="{58A380CC-8013-49A2-9812-0D7D291F890F}" type="presParOf" srcId="{A024F594-F4D4-4CBA-96EF-4198B8E4C19E}" destId="{54DC6035-EBAE-4D45-9E7C-D7DAFA2AC320}" srcOrd="6" destOrd="0" presId="urn:microsoft.com/office/officeart/2011/layout/HexagonRadial"/>
    <dgm:cxn modelId="{EFD87DEB-D9BA-42A0-A8A0-D708A41B31A4}" type="presParOf" srcId="{A024F594-F4D4-4CBA-96EF-4198B8E4C19E}" destId="{9A5FF2B5-193F-4D9A-90BE-8CD633866093}" srcOrd="7" destOrd="0" presId="urn:microsoft.com/office/officeart/2011/layout/HexagonRadial"/>
    <dgm:cxn modelId="{1BED7CE4-67FA-4322-8066-16EE24B5B947}" type="presParOf" srcId="{9A5FF2B5-193F-4D9A-90BE-8CD633866093}" destId="{505F92E8-ED8D-4E67-94D0-AF7BA78A3EAF}" srcOrd="0" destOrd="0" presId="urn:microsoft.com/office/officeart/2011/layout/HexagonRadial"/>
    <dgm:cxn modelId="{70257504-4EFB-445D-A177-B0F0B4055458}" type="presParOf" srcId="{A024F594-F4D4-4CBA-96EF-4198B8E4C19E}" destId="{BB0C3C33-7196-45CE-AB97-103F92D2AACF}" srcOrd="8" destOrd="0" presId="urn:microsoft.com/office/officeart/2011/layout/HexagonRadial"/>
    <dgm:cxn modelId="{77D021B1-4367-4209-A896-14E973BC2AD5}" type="presParOf" srcId="{A024F594-F4D4-4CBA-96EF-4198B8E4C19E}" destId="{02905AC1-3B05-488C-8498-712597B16A90}" srcOrd="9" destOrd="0" presId="urn:microsoft.com/office/officeart/2011/layout/HexagonRadial"/>
    <dgm:cxn modelId="{5F08C47E-3F68-4BFC-AF8E-7CA9E7B31803}" type="presParOf" srcId="{02905AC1-3B05-488C-8498-712597B16A90}" destId="{6C581BAE-B101-41FA-8EB0-28E815734CEF}" srcOrd="0" destOrd="0" presId="urn:microsoft.com/office/officeart/2011/layout/HexagonRadial"/>
    <dgm:cxn modelId="{221BBDF3-3BDF-4FED-8F73-8AAAC5A2BC23}" type="presParOf" srcId="{A024F594-F4D4-4CBA-96EF-4198B8E4C19E}" destId="{1EB0CF48-B4E2-49A3-8210-4A94DEBFB296}" srcOrd="10" destOrd="0" presId="urn:microsoft.com/office/officeart/2011/layout/HexagonRadial"/>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4440A-D130-4321-93BF-237A63DC89D4}">
      <dsp:nvSpPr>
        <dsp:cNvPr id="0" name=""/>
        <dsp:cNvSpPr/>
      </dsp:nvSpPr>
      <dsp:spPr>
        <a:xfrm rot="16200000">
          <a:off x="-1205979" y="1210775"/>
          <a:ext cx="4104456" cy="1682905"/>
        </a:xfrm>
        <a:prstGeom prst="flowChartManualOperation">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n-GB" sz="1800" kern="1200" dirty="0"/>
            <a:t>They help protect people from various mental health conditions, such as depression and anxiety and also offset factors that increase the risk. </a:t>
          </a:r>
          <a:endParaRPr lang="en-US" sz="1800" b="1" kern="1200" dirty="0">
            <a:solidFill>
              <a:schemeClr val="bg1"/>
            </a:solidFill>
          </a:endParaRPr>
        </a:p>
      </dsp:txBody>
      <dsp:txXfrm rot="5400000">
        <a:off x="4796" y="820891"/>
        <a:ext cx="1682905" cy="2462674"/>
      </dsp:txXfrm>
    </dsp:sp>
    <dsp:sp modelId="{E5BF4C4E-29A0-409A-A8F2-4C3F6379CBE3}">
      <dsp:nvSpPr>
        <dsp:cNvPr id="0" name=""/>
        <dsp:cNvSpPr/>
      </dsp:nvSpPr>
      <dsp:spPr>
        <a:xfrm rot="16200000">
          <a:off x="603144" y="1210775"/>
          <a:ext cx="4104456" cy="1682905"/>
        </a:xfrm>
        <a:prstGeom prst="flowChartManualOperati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n-GB" sz="1800" kern="1200" dirty="0"/>
            <a:t>They  encourage  optimistic and proactive approach to life making people to move through and even be strengthened by challenges they face.</a:t>
          </a:r>
          <a:endParaRPr lang="en-US" sz="1800" kern="1200" dirty="0">
            <a:solidFill>
              <a:schemeClr val="bg1"/>
            </a:solidFill>
          </a:endParaRPr>
        </a:p>
      </dsp:txBody>
      <dsp:txXfrm rot="5400000">
        <a:off x="1813919" y="820891"/>
        <a:ext cx="1682905" cy="2462674"/>
      </dsp:txXfrm>
    </dsp:sp>
    <dsp:sp modelId="{E0ACA7A8-0447-443E-9700-E85122370055}">
      <dsp:nvSpPr>
        <dsp:cNvPr id="0" name=""/>
        <dsp:cNvSpPr/>
      </dsp:nvSpPr>
      <dsp:spPr>
        <a:xfrm rot="16200000">
          <a:off x="2412269" y="1210775"/>
          <a:ext cx="4104456" cy="1682905"/>
        </a:xfrm>
        <a:prstGeom prst="flowChartManualOperation">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950" bIns="0" numCol="1" spcCol="1270" anchor="ctr" anchorCtr="0">
          <a:noAutofit/>
        </a:bodyPr>
        <a:lstStyle/>
        <a:p>
          <a:pPr marL="0" lvl="0" indent="0" algn="ctr" defTabSz="755650">
            <a:lnSpc>
              <a:spcPct val="90000"/>
            </a:lnSpc>
            <a:spcBef>
              <a:spcPct val="0"/>
            </a:spcBef>
            <a:spcAft>
              <a:spcPct val="35000"/>
            </a:spcAft>
            <a:buNone/>
          </a:pPr>
          <a:r>
            <a:rPr lang="en-GB" sz="1700" kern="1200" dirty="0"/>
            <a:t>They play important roles in recovery from adversity thereby increasing the individuals opportunity to make the most out of life </a:t>
          </a:r>
          <a:endParaRPr lang="en-US" sz="1700" kern="1200" dirty="0">
            <a:solidFill>
              <a:schemeClr val="bg1"/>
            </a:solidFill>
          </a:endParaRPr>
        </a:p>
      </dsp:txBody>
      <dsp:txXfrm rot="5400000">
        <a:off x="3623044" y="820891"/>
        <a:ext cx="1682905" cy="2462674"/>
      </dsp:txXfrm>
    </dsp:sp>
    <dsp:sp modelId="{E91546B6-7703-464E-8143-3CEB83E57CFB}">
      <dsp:nvSpPr>
        <dsp:cNvPr id="0" name=""/>
        <dsp:cNvSpPr/>
      </dsp:nvSpPr>
      <dsp:spPr>
        <a:xfrm rot="16200000">
          <a:off x="4221392" y="1210775"/>
          <a:ext cx="4104456" cy="1682905"/>
        </a:xfrm>
        <a:prstGeom prst="flowChartManualOperation">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n-GB" sz="1600" kern="1200" dirty="0"/>
            <a:t>They both have high impact on people’s ability to carry out basic daily living activities, reducing their independency, autonomy and quality of life.</a:t>
          </a:r>
          <a:endParaRPr lang="en-US" sz="1600" kern="1200" dirty="0">
            <a:solidFill>
              <a:schemeClr val="bg1"/>
            </a:solidFill>
          </a:endParaRPr>
        </a:p>
      </dsp:txBody>
      <dsp:txXfrm rot="5400000">
        <a:off x="5432167" y="820891"/>
        <a:ext cx="1682905" cy="2462674"/>
      </dsp:txXfrm>
    </dsp:sp>
    <dsp:sp modelId="{16AD5466-A2F4-4DE9-A0FF-65E190583D83}">
      <dsp:nvSpPr>
        <dsp:cNvPr id="0" name=""/>
        <dsp:cNvSpPr/>
      </dsp:nvSpPr>
      <dsp:spPr>
        <a:xfrm rot="16200000">
          <a:off x="6030515" y="1210775"/>
          <a:ext cx="4104456" cy="1682905"/>
        </a:xfrm>
        <a:prstGeom prst="flowChartManualOperation">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ctr" anchorCtr="0">
          <a:noAutofit/>
        </a:bodyPr>
        <a:lstStyle/>
        <a:p>
          <a:pPr marL="0" lvl="0" indent="0" algn="ctr" defTabSz="711200">
            <a:lnSpc>
              <a:spcPct val="90000"/>
            </a:lnSpc>
            <a:spcBef>
              <a:spcPct val="0"/>
            </a:spcBef>
            <a:spcAft>
              <a:spcPct val="35000"/>
            </a:spcAft>
            <a:buNone/>
          </a:pPr>
          <a:r>
            <a:rPr lang="en-GB" sz="1600" kern="1200" dirty="0"/>
            <a:t>Without both, people become more emotionally sensitive, more prone to lashing out or even get increasingly anxious thereby making everyone tense</a:t>
          </a:r>
          <a:endParaRPr lang="en-US" sz="1600" b="1" kern="1200" dirty="0">
            <a:solidFill>
              <a:schemeClr val="bg1"/>
            </a:solidFill>
          </a:endParaRPr>
        </a:p>
      </dsp:txBody>
      <dsp:txXfrm rot="5400000">
        <a:off x="7241290" y="820891"/>
        <a:ext cx="1682905" cy="24626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A41FF-0100-4732-95D8-D512F99AA476}">
      <dsp:nvSpPr>
        <dsp:cNvPr id="0" name=""/>
        <dsp:cNvSpPr/>
      </dsp:nvSpPr>
      <dsp:spPr>
        <a:xfrm>
          <a:off x="2967505" y="729257"/>
          <a:ext cx="2634108" cy="2175627"/>
        </a:xfrm>
        <a:prstGeom prst="hexagon">
          <a:avLst>
            <a:gd name="adj" fmla="val 28570"/>
            <a:gd name="vf" fmla="val 11547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Times New Roman" panose="02020603050405020304" pitchFamily="18" charset="0"/>
              <a:cs typeface="Times New Roman" panose="02020603050405020304" pitchFamily="18" charset="0"/>
            </a:rPr>
            <a:t>Problems that can impact the mental well-being and resilience of older adults and their caregivers</a:t>
          </a:r>
          <a:endParaRPr lang="en-US" sz="1800" b="1" kern="1200" dirty="0">
            <a:latin typeface="Times New Roman" panose="02020603050405020304" pitchFamily="18" charset="0"/>
            <a:cs typeface="Times New Roman" panose="02020603050405020304" pitchFamily="18" charset="0"/>
          </a:endParaRPr>
        </a:p>
      </dsp:txBody>
      <dsp:txXfrm>
        <a:off x="3394206" y="1081689"/>
        <a:ext cx="1780706" cy="1470763"/>
      </dsp:txXfrm>
    </dsp:sp>
    <dsp:sp modelId="{4525809E-EA35-401C-A7B8-EC131182D62B}">
      <dsp:nvSpPr>
        <dsp:cNvPr id="0" name=""/>
        <dsp:cNvSpPr/>
      </dsp:nvSpPr>
      <dsp:spPr>
        <a:xfrm>
          <a:off x="2391442" y="1377329"/>
          <a:ext cx="662104" cy="67039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69A552-1750-4129-836C-43E7AE1953AC}">
      <dsp:nvSpPr>
        <dsp:cNvPr id="0" name=""/>
        <dsp:cNvSpPr/>
      </dsp:nvSpPr>
      <dsp:spPr>
        <a:xfrm>
          <a:off x="165386" y="1305325"/>
          <a:ext cx="2335433" cy="1255921"/>
        </a:xfrm>
        <a:prstGeom prst="hexagon">
          <a:avLst>
            <a:gd name="adj" fmla="val 28570"/>
            <a:gd name="vf" fmla="val 115470"/>
          </a:avLst>
        </a:prstGeom>
        <a:solidFill>
          <a:schemeClr val="accent2"/>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1) Financial Problems</a:t>
          </a:r>
        </a:p>
      </dsp:txBody>
      <dsp:txXfrm>
        <a:off x="479611" y="1474305"/>
        <a:ext cx="1706983" cy="917961"/>
      </dsp:txXfrm>
    </dsp:sp>
    <dsp:sp modelId="{DEF6EA7E-4F0B-4E82-8FAD-10EE471DE26F}">
      <dsp:nvSpPr>
        <dsp:cNvPr id="0" name=""/>
        <dsp:cNvSpPr/>
      </dsp:nvSpPr>
      <dsp:spPr>
        <a:xfrm>
          <a:off x="5487780" y="1161307"/>
          <a:ext cx="778049" cy="67039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6CD97D-FB53-4BFB-B830-551B6BB38352}">
      <dsp:nvSpPr>
        <dsp:cNvPr id="0" name=""/>
        <dsp:cNvSpPr/>
      </dsp:nvSpPr>
      <dsp:spPr>
        <a:xfrm>
          <a:off x="6207869" y="657243"/>
          <a:ext cx="2561529" cy="1461988"/>
        </a:xfrm>
        <a:prstGeom prst="hexagon">
          <a:avLst>
            <a:gd name="adj" fmla="val 28570"/>
            <a:gd name="vf" fmla="val 115470"/>
          </a:avLst>
        </a:prstGeom>
        <a:solidFill>
          <a:schemeClr val="accent3"/>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Arial Narrow" panose="020B0606020202030204" pitchFamily="34" charset="0"/>
            </a:rPr>
            <a:t>5) Health challenges/Disability</a:t>
          </a:r>
        </a:p>
      </dsp:txBody>
      <dsp:txXfrm>
        <a:off x="6560560" y="858541"/>
        <a:ext cx="1856147" cy="1059392"/>
      </dsp:txXfrm>
    </dsp:sp>
    <dsp:sp modelId="{505F92E8-ED8D-4E67-94D0-AF7BA78A3EAF}">
      <dsp:nvSpPr>
        <dsp:cNvPr id="0" name=""/>
        <dsp:cNvSpPr/>
      </dsp:nvSpPr>
      <dsp:spPr>
        <a:xfrm>
          <a:off x="5344765" y="2318033"/>
          <a:ext cx="776049" cy="67039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DC6035-EBAE-4D45-9E7C-D7DAFA2AC320}">
      <dsp:nvSpPr>
        <dsp:cNvPr id="0" name=""/>
        <dsp:cNvSpPr/>
      </dsp:nvSpPr>
      <dsp:spPr>
        <a:xfrm>
          <a:off x="5919829" y="2313428"/>
          <a:ext cx="2421281" cy="1461988"/>
        </a:xfrm>
        <a:prstGeom prst="hexagon">
          <a:avLst>
            <a:gd name="adj" fmla="val 28570"/>
            <a:gd name="vf" fmla="val 115470"/>
          </a:avLst>
        </a:prstGeom>
        <a:solidFill>
          <a:srgbClr val="FFC000"/>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4) Loneliness and Isolation</a:t>
          </a:r>
        </a:p>
      </dsp:txBody>
      <dsp:txXfrm>
        <a:off x="6260832" y="2519328"/>
        <a:ext cx="1739275" cy="1050188"/>
      </dsp:txXfrm>
    </dsp:sp>
    <dsp:sp modelId="{6C581BAE-B101-41FA-8EB0-28E815734CEF}">
      <dsp:nvSpPr>
        <dsp:cNvPr id="0" name=""/>
        <dsp:cNvSpPr/>
      </dsp:nvSpPr>
      <dsp:spPr>
        <a:xfrm>
          <a:off x="2679474" y="2673472"/>
          <a:ext cx="806129" cy="67039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0C3C33-7196-45CE-AB97-103F92D2AACF}">
      <dsp:nvSpPr>
        <dsp:cNvPr id="0" name=""/>
        <dsp:cNvSpPr/>
      </dsp:nvSpPr>
      <dsp:spPr>
        <a:xfrm>
          <a:off x="3252162" y="3432017"/>
          <a:ext cx="2599028" cy="1392076"/>
        </a:xfrm>
        <a:prstGeom prst="hexagon">
          <a:avLst>
            <a:gd name="adj" fmla="val 28570"/>
            <a:gd name="vf" fmla="val 115470"/>
          </a:avLst>
        </a:prstGeom>
        <a:solidFill>
          <a:schemeClr val="accent6">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3) Loss, in bereavement and changes physical space</a:t>
          </a:r>
        </a:p>
      </dsp:txBody>
      <dsp:txXfrm>
        <a:off x="3601320" y="3619031"/>
        <a:ext cx="1900712" cy="1018048"/>
      </dsp:txXfrm>
    </dsp:sp>
    <dsp:sp modelId="{1EB0CF48-B4E2-49A3-8210-4A94DEBFB296}">
      <dsp:nvSpPr>
        <dsp:cNvPr id="0" name=""/>
        <dsp:cNvSpPr/>
      </dsp:nvSpPr>
      <dsp:spPr>
        <a:xfrm>
          <a:off x="447226" y="2889492"/>
          <a:ext cx="2571111" cy="1461988"/>
        </a:xfrm>
        <a:prstGeom prst="hexagon">
          <a:avLst>
            <a:gd name="adj" fmla="val 28570"/>
            <a:gd name="vf" fmla="val 11547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2) Problems in family relationships</a:t>
          </a:r>
        </a:p>
      </dsp:txBody>
      <dsp:txXfrm>
        <a:off x="800715" y="3090493"/>
        <a:ext cx="1864133" cy="105998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BE06C-4F02-4743-AF26-72EFB751B585}" type="datetimeFigureOut">
              <a:rPr lang="en-GB" smtClean="0"/>
              <a:t>14/10/2023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4A9756-160F-4826-9031-0C283C2CF26B}" type="slidenum">
              <a:rPr lang="en-GB" smtClean="0"/>
              <a:t>‹#›</a:t>
            </a:fld>
            <a:endParaRPr lang="en-GB"/>
          </a:p>
        </p:txBody>
      </p:sp>
    </p:spTree>
    <p:extLst>
      <p:ext uri="{BB962C8B-B14F-4D97-AF65-F5344CB8AC3E}">
        <p14:creationId xmlns:p14="http://schemas.microsoft.com/office/powerpoint/2010/main" val="88238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D565F-B860-41E1-8336-40AC74AC591E}" type="slidenum">
              <a:rPr lang="en-US" smtClean="0"/>
              <a:pPr/>
              <a:t>9</a:t>
            </a:fld>
            <a:endParaRPr lang="en-US"/>
          </a:p>
        </p:txBody>
      </p:sp>
    </p:spTree>
    <p:extLst>
      <p:ext uri="{BB962C8B-B14F-4D97-AF65-F5344CB8AC3E}">
        <p14:creationId xmlns:p14="http://schemas.microsoft.com/office/powerpoint/2010/main" val="152582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A8EC157-CA2D-45B2-8099-80F0E2B03087}" type="slidenum">
              <a:rPr lang="en-GB" smtClean="0"/>
              <a:t>13</a:t>
            </a:fld>
            <a:endParaRPr lang="en-GB"/>
          </a:p>
        </p:txBody>
      </p:sp>
    </p:spTree>
    <p:extLst>
      <p:ext uri="{BB962C8B-B14F-4D97-AF65-F5344CB8AC3E}">
        <p14:creationId xmlns:p14="http://schemas.microsoft.com/office/powerpoint/2010/main" val="334155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10/14/23</a:t>
            </a:fld>
            <a:endParaRPr lang="en-US" dirty="0"/>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fld id="{6D22F896-40B5-4ADD-8801-0D06FADFA095}" type="slidenum">
              <a:rPr lang="en-US" smtClean="0"/>
              <a:t>‹#›</a:t>
            </a:fld>
            <a:endParaRPr lang="en-US" dirty="0"/>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540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895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92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729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044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830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322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911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158184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8C5CDB-1AEF-4522-8EAF-CE1F4E5D863E}" type="datetimeFigureOut">
              <a:rPr lang="ko-KR" altLang="en-US" smtClean="0"/>
              <a:t>2023. 10. 14.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47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DF8C5CDB-1AEF-4522-8EAF-CE1F4E5D863E}" type="datetimeFigureOut">
              <a:rPr lang="ko-KR" altLang="en-US" smtClean="0"/>
              <a:t>2023. 10. 14.</a:t>
            </a:fld>
            <a:endParaRPr lang="ko-KR" altLang="en-US"/>
          </a:p>
        </p:txBody>
      </p:sp>
      <p:sp>
        <p:nvSpPr>
          <p:cNvPr id="6" name="Footer Placeholder 5"/>
          <p:cNvSpPr>
            <a:spLocks noGrp="1"/>
          </p:cNvSpPr>
          <p:nvPr>
            <p:ph type="ftr" sz="quarter" idx="11"/>
          </p:nvPr>
        </p:nvSpPr>
        <p:spPr>
          <a:xfrm>
            <a:off x="1085537" y="238981"/>
            <a:ext cx="4155753" cy="240698"/>
          </a:xfrm>
        </p:spPr>
        <p:txBody>
          <a:bodyPr/>
          <a:lstStyle/>
          <a:p>
            <a:endParaRPr lang="ko-KR" altLang="en-US"/>
          </a:p>
        </p:txBody>
      </p:sp>
      <p:sp>
        <p:nvSpPr>
          <p:cNvPr id="7" name="Slide Number Placeholder 6"/>
          <p:cNvSpPr>
            <a:spLocks noGrp="1"/>
          </p:cNvSpPr>
          <p:nvPr>
            <p:ph type="sldNum" sz="quarter" idx="12"/>
          </p:nvPr>
        </p:nvSpPr>
        <p:spPr/>
        <p:txBody>
          <a:bodyPr/>
          <a:lstStyle/>
          <a:p>
            <a:fld id="{83B0A39C-9AA3-4A83-82D7-24ADE085033F}" type="slidenum">
              <a:rPr lang="ko-KR" altLang="en-US" smtClean="0"/>
              <a:t>‹#›</a:t>
            </a:fld>
            <a:endParaRPr lang="ko-KR" altLang="en-US"/>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288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smtClean="0"/>
              <a:pPr/>
              <a:t>10/14/23</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607660"/>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6F909-DB3B-9436-5D3F-A093D9F78EDA}"/>
              </a:ext>
            </a:extLst>
          </p:cNvPr>
          <p:cNvSpPr>
            <a:spLocks noGrp="1"/>
          </p:cNvSpPr>
          <p:nvPr>
            <p:ph type="title"/>
          </p:nvPr>
        </p:nvSpPr>
        <p:spPr>
          <a:xfrm>
            <a:off x="323528" y="267494"/>
            <a:ext cx="8568952" cy="1080120"/>
          </a:xfrm>
        </p:spPr>
        <p:txBody>
          <a:bodyPr>
            <a:normAutofit/>
          </a:bodyPr>
          <a:lstStyle/>
          <a:p>
            <a:pPr marL="0" marR="0" indent="-228600">
              <a:spcBef>
                <a:spcPts val="0"/>
              </a:spcBef>
              <a:spcAft>
                <a:spcPts val="0"/>
              </a:spcAft>
            </a:pPr>
            <a:r>
              <a:rPr lang="en-GB"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Promoting mental well-being and resilience among older adults and their caregivers in Africa: Challenges and the way forward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113BDC-076C-4718-ACC2-08423D74DF8F}"/>
              </a:ext>
            </a:extLst>
          </p:cNvPr>
          <p:cNvSpPr>
            <a:spLocks noGrp="1"/>
          </p:cNvSpPr>
          <p:nvPr>
            <p:ph idx="1"/>
          </p:nvPr>
        </p:nvSpPr>
        <p:spPr>
          <a:xfrm>
            <a:off x="323528" y="1131590"/>
            <a:ext cx="8568951" cy="3744416"/>
          </a:xfrm>
        </p:spPr>
        <p:txBody>
          <a:bodyPr>
            <a:normAutofit/>
          </a:bodyPr>
          <a:lstStyle/>
          <a:p>
            <a:pPr marL="0" indent="0" algn="ctr">
              <a:buNone/>
            </a:pPr>
            <a:endParaRPr lang="en-US" dirty="0"/>
          </a:p>
          <a:p>
            <a:pPr marL="0" indent="0" algn="ctr">
              <a:buNone/>
            </a:pPr>
            <a:r>
              <a:rPr lang="en-US" sz="2400" dirty="0">
                <a:latin typeface="Arabic Typesetting" panose="03020402040406030203" pitchFamily="66" charset="-78"/>
                <a:cs typeface="Arabic Typesetting" panose="03020402040406030203" pitchFamily="66" charset="-78"/>
              </a:rPr>
              <a:t>Presented by </a:t>
            </a:r>
          </a:p>
          <a:p>
            <a:pPr marL="0" indent="0" algn="ctr">
              <a:buNone/>
            </a:pPr>
            <a:endParaRPr lang="en-US" b="1" dirty="0"/>
          </a:p>
          <a:p>
            <a:pPr marL="0" indent="0" algn="ctr">
              <a:spcBef>
                <a:spcPts val="0"/>
              </a:spcBef>
              <a:spcAft>
                <a:spcPts val="0"/>
              </a:spcAft>
              <a:buNone/>
            </a:pPr>
            <a:r>
              <a:rPr lang="en-US" b="1" dirty="0"/>
              <a:t>Professor Uzoma O. Okoye</a:t>
            </a:r>
          </a:p>
          <a:p>
            <a:pPr marL="0" indent="0" algn="ctr">
              <a:spcBef>
                <a:spcPts val="0"/>
              </a:spcBef>
              <a:spcAft>
                <a:spcPts val="0"/>
              </a:spcAft>
              <a:buNone/>
            </a:pPr>
            <a:r>
              <a:rPr lang="en-US" dirty="0"/>
              <a:t>Dept of Social Work</a:t>
            </a:r>
          </a:p>
          <a:p>
            <a:pPr marL="0" indent="0" algn="ctr">
              <a:spcBef>
                <a:spcPts val="0"/>
              </a:spcBef>
              <a:spcAft>
                <a:spcPts val="0"/>
              </a:spcAft>
              <a:buNone/>
            </a:pPr>
            <a:r>
              <a:rPr lang="en-US" dirty="0"/>
              <a:t>University of Nigeria,</a:t>
            </a:r>
          </a:p>
          <a:p>
            <a:pPr marL="0" indent="0" algn="ctr">
              <a:spcBef>
                <a:spcPts val="0"/>
              </a:spcBef>
              <a:spcAft>
                <a:spcPts val="0"/>
              </a:spcAft>
              <a:buNone/>
            </a:pPr>
            <a:r>
              <a:rPr lang="en-US" dirty="0"/>
              <a:t>Nsukka</a:t>
            </a:r>
          </a:p>
          <a:p>
            <a:pPr marL="0" indent="0" algn="ctr">
              <a:lnSpc>
                <a:spcPct val="120000"/>
              </a:lnSpc>
              <a:spcBef>
                <a:spcPts val="0"/>
              </a:spcBef>
              <a:spcAft>
                <a:spcPts val="0"/>
              </a:spcAft>
              <a:buNone/>
            </a:pPr>
            <a:endParaRPr lang="en-US" dirty="0"/>
          </a:p>
          <a:p>
            <a:pPr marL="0" indent="0" algn="ctr">
              <a:lnSpc>
                <a:spcPct val="120000"/>
              </a:lnSpc>
              <a:spcBef>
                <a:spcPts val="0"/>
              </a:spcBef>
              <a:spcAft>
                <a:spcPts val="0"/>
              </a:spcAft>
              <a:buNone/>
            </a:pPr>
            <a:r>
              <a:rPr lang="en-GB" sz="2400" b="1" i="1" kern="100" dirty="0">
                <a:solidFill>
                  <a:srgbClr val="222222"/>
                </a:solidFill>
                <a:latin typeface="Agency FB" panose="020B0503020202020204" pitchFamily="34" charset="0"/>
                <a:ea typeface="Calibri" panose="020F0502020204030204" pitchFamily="34" charset="0"/>
                <a:cs typeface="Times New Roman" panose="02020603050405020304" pitchFamily="18" charset="0"/>
              </a:rPr>
              <a:t>WAZEE Day Celebration of Older Persons on October 6</a:t>
            </a:r>
            <a:r>
              <a:rPr lang="en-GB" sz="2400" b="1" i="1" kern="100" baseline="30000" dirty="0">
                <a:solidFill>
                  <a:srgbClr val="222222"/>
                </a:solidFill>
                <a:latin typeface="Agency FB" panose="020B0503020202020204" pitchFamily="34" charset="0"/>
                <a:ea typeface="Calibri" panose="020F0502020204030204" pitchFamily="34" charset="0"/>
                <a:cs typeface="Times New Roman" panose="02020603050405020304" pitchFamily="18" charset="0"/>
              </a:rPr>
              <a:t>th</a:t>
            </a:r>
            <a:r>
              <a:rPr lang="en-GB" sz="2400" b="1" i="1" kern="100" dirty="0">
                <a:solidFill>
                  <a:srgbClr val="222222"/>
                </a:solidFill>
                <a:latin typeface="Agency FB" panose="020B0503020202020204" pitchFamily="34" charset="0"/>
                <a:ea typeface="Calibri" panose="020F0502020204030204" pitchFamily="34" charset="0"/>
                <a:cs typeface="Times New Roman" panose="02020603050405020304" pitchFamily="18" charset="0"/>
              </a:rPr>
              <a:t>, 2023</a:t>
            </a:r>
            <a:endParaRPr lang="en-US" sz="2400" b="1" i="1" kern="100" dirty="0">
              <a:latin typeface="Agency FB" panose="020B0503020202020204" pitchFamily="34" charset="0"/>
              <a:ea typeface="Calibri" panose="020F0502020204030204" pitchFamily="34" charset="0"/>
              <a:cs typeface="Times New Roman" panose="02020603050405020304" pitchFamily="18" charset="0"/>
            </a:endParaRPr>
          </a:p>
          <a:p>
            <a:pPr marL="0" indent="0" algn="ctr">
              <a:lnSpc>
                <a:spcPct val="120000"/>
              </a:lnSpc>
              <a:spcBef>
                <a:spcPts val="0"/>
              </a:spcBef>
              <a:spcAft>
                <a:spcPts val="0"/>
              </a:spcAft>
              <a:buNone/>
            </a:pPr>
            <a:endParaRPr lang="en-US" dirty="0"/>
          </a:p>
          <a:p>
            <a:endParaRPr lang="en-US" dirty="0"/>
          </a:p>
        </p:txBody>
      </p:sp>
      <p:pic>
        <p:nvPicPr>
          <p:cNvPr id="4" name="Picture 3">
            <a:extLst>
              <a:ext uri="{FF2B5EF4-FFF2-40B4-BE49-F238E27FC236}">
                <a16:creationId xmlns:a16="http://schemas.microsoft.com/office/drawing/2014/main" id="{1D66AF94-7BC3-7A61-5058-A7CB70DB3136}"/>
              </a:ext>
            </a:extLst>
          </p:cNvPr>
          <p:cNvPicPr>
            <a:picLocks noChangeAspect="1"/>
          </p:cNvPicPr>
          <p:nvPr/>
        </p:nvPicPr>
        <p:blipFill>
          <a:blip r:embed="rId2"/>
          <a:stretch>
            <a:fillRect/>
          </a:stretch>
        </p:blipFill>
        <p:spPr>
          <a:xfrm>
            <a:off x="8720384" y="1"/>
            <a:ext cx="423616" cy="411510"/>
          </a:xfrm>
          <a:prstGeom prst="rect">
            <a:avLst/>
          </a:prstGeom>
        </p:spPr>
      </p:pic>
    </p:spTree>
    <p:extLst>
      <p:ext uri="{BB962C8B-B14F-4D97-AF65-F5344CB8AC3E}">
        <p14:creationId xmlns:p14="http://schemas.microsoft.com/office/powerpoint/2010/main" val="799277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584"/>
            <a:ext cx="9144000" cy="680366"/>
          </a:xfrm>
        </p:spPr>
        <p:txBody>
          <a:bodyPr>
            <a:noAutofit/>
          </a:bodyPr>
          <a:lstStyle/>
          <a:p>
            <a:pPr algn="ctr">
              <a:lnSpc>
                <a:spcPct val="100000"/>
              </a:lnSpc>
            </a:pPr>
            <a:r>
              <a:rPr lang="en-GB" b="1" kern="0" cap="none" dirty="0">
                <a:effectLst/>
                <a:latin typeface="Times New Roman" panose="02020603050405020304" pitchFamily="18" charset="0"/>
                <a:ea typeface="Times New Roman" panose="02020603050405020304" pitchFamily="18" charset="0"/>
              </a:rPr>
              <a:t>Strategies for promoting of mental well-being and resilience among older adults</a:t>
            </a:r>
            <a:endParaRPr lang="en-US" b="1" cap="none" dirty="0"/>
          </a:p>
        </p:txBody>
      </p:sp>
      <p:sp>
        <p:nvSpPr>
          <p:cNvPr id="10" name="Rounded Rectangle 9"/>
          <p:cNvSpPr/>
          <p:nvPr/>
        </p:nvSpPr>
        <p:spPr>
          <a:xfrm>
            <a:off x="628132" y="914400"/>
            <a:ext cx="2172218" cy="10858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2"/>
                </a:solidFill>
              </a:rPr>
              <a:t>Strategies</a:t>
            </a:r>
            <a:r>
              <a:rPr lang="en-US" sz="1350" dirty="0"/>
              <a:t> </a:t>
            </a:r>
          </a:p>
        </p:txBody>
      </p:sp>
      <p:sp>
        <p:nvSpPr>
          <p:cNvPr id="11" name="Rounded Rectangle 10"/>
          <p:cNvSpPr/>
          <p:nvPr/>
        </p:nvSpPr>
        <p:spPr>
          <a:xfrm>
            <a:off x="3782234" y="1070618"/>
            <a:ext cx="2340407" cy="108585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Provision of healthy and nutritional meals to older adults</a:t>
            </a:r>
          </a:p>
          <a:p>
            <a:pPr algn="ctr"/>
            <a:endParaRPr lang="en-US" sz="1050" dirty="0">
              <a:solidFill>
                <a:schemeClr val="tx1"/>
              </a:solidFill>
            </a:endParaRPr>
          </a:p>
        </p:txBody>
      </p:sp>
      <p:sp>
        <p:nvSpPr>
          <p:cNvPr id="12" name="Rounded Rectangle 11"/>
          <p:cNvSpPr/>
          <p:nvPr/>
        </p:nvSpPr>
        <p:spPr>
          <a:xfrm>
            <a:off x="-91948" y="2462435"/>
            <a:ext cx="2786755" cy="100803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tx1"/>
              </a:solidFill>
            </a:endParaRPr>
          </a:p>
          <a:p>
            <a:pPr algn="ctr"/>
            <a:r>
              <a:rPr lang="en-GB" sz="1600" b="1" kern="0" dirty="0">
                <a:solidFill>
                  <a:schemeClr val="tx1"/>
                </a:solidFill>
                <a:effectLst/>
                <a:latin typeface="+mj-lt"/>
                <a:ea typeface="Times New Roman" panose="02020603050405020304" pitchFamily="18" charset="0"/>
              </a:rPr>
              <a:t>Availability </a:t>
            </a:r>
            <a:r>
              <a:rPr lang="en-GB" sz="1600" b="1" kern="0" dirty="0">
                <a:solidFill>
                  <a:schemeClr val="tx1"/>
                </a:solidFill>
                <a:latin typeface="+mj-lt"/>
                <a:ea typeface="Times New Roman" panose="02020603050405020304" pitchFamily="18" charset="0"/>
              </a:rPr>
              <a:t>of modern and innovative </a:t>
            </a:r>
            <a:r>
              <a:rPr lang="en-GB" sz="1600" b="1" kern="0" dirty="0">
                <a:solidFill>
                  <a:schemeClr val="tx1"/>
                </a:solidFill>
                <a:effectLst/>
                <a:latin typeface="+mj-lt"/>
                <a:ea typeface="Times New Roman" panose="02020603050405020304" pitchFamily="18" charset="0"/>
              </a:rPr>
              <a:t>mental health services in Primary Health care centres</a:t>
            </a:r>
            <a:endParaRPr lang="en-US" sz="1600" b="1" dirty="0">
              <a:solidFill>
                <a:schemeClr val="tx1"/>
              </a:solidFill>
              <a:latin typeface="+mj-lt"/>
            </a:endParaRPr>
          </a:p>
          <a:p>
            <a:pPr algn="ctr"/>
            <a:endParaRPr lang="en-US" sz="1050" dirty="0">
              <a:solidFill>
                <a:schemeClr val="tx1"/>
              </a:solidFill>
            </a:endParaRPr>
          </a:p>
        </p:txBody>
      </p:sp>
      <p:sp>
        <p:nvSpPr>
          <p:cNvPr id="13" name="Rounded Rectangle 12"/>
          <p:cNvSpPr/>
          <p:nvPr/>
        </p:nvSpPr>
        <p:spPr>
          <a:xfrm>
            <a:off x="3275856" y="3587858"/>
            <a:ext cx="2700379" cy="128911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Encourage older adults to learn new skills and maintain social interactions and relationships</a:t>
            </a:r>
            <a:endParaRPr lang="en-US" sz="1600" b="1" dirty="0"/>
          </a:p>
        </p:txBody>
      </p:sp>
      <p:sp>
        <p:nvSpPr>
          <p:cNvPr id="14" name="Rounded Rectangle 13"/>
          <p:cNvSpPr/>
          <p:nvPr/>
        </p:nvSpPr>
        <p:spPr>
          <a:xfrm>
            <a:off x="6399624" y="2384620"/>
            <a:ext cx="2461262" cy="108585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Care givers should encourage older adults to engage in physical </a:t>
            </a:r>
            <a:r>
              <a:rPr lang="en-US" b="1" dirty="0" err="1">
                <a:solidFill>
                  <a:schemeClr val="bg1"/>
                </a:solidFill>
              </a:rPr>
              <a:t>excercise</a:t>
            </a:r>
            <a:r>
              <a:rPr lang="en-US" b="1" dirty="0">
                <a:solidFill>
                  <a:schemeClr val="bg1"/>
                </a:solidFill>
              </a:rPr>
              <a:t> </a:t>
            </a:r>
            <a:endParaRPr lang="en-US" b="1" dirty="0">
              <a:solidFill>
                <a:schemeClr val="tx1"/>
              </a:solidFill>
            </a:endParaRPr>
          </a:p>
        </p:txBody>
      </p:sp>
      <p:sp>
        <p:nvSpPr>
          <p:cNvPr id="16" name="Rounded Rectangle 15"/>
          <p:cNvSpPr/>
          <p:nvPr/>
        </p:nvSpPr>
        <p:spPr>
          <a:xfrm>
            <a:off x="43511" y="3655614"/>
            <a:ext cx="3066182" cy="1221361"/>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Provision of adult–day care centres and half way homes</a:t>
            </a:r>
            <a:endParaRPr lang="en-US" sz="2000" b="1" dirty="0"/>
          </a:p>
        </p:txBody>
      </p:sp>
      <p:cxnSp>
        <p:nvCxnSpPr>
          <p:cNvPr id="18" name="Straight Arrow Connector 17"/>
          <p:cNvCxnSpPr>
            <a:cxnSpLocks/>
          </p:cNvCxnSpPr>
          <p:nvPr/>
        </p:nvCxnSpPr>
        <p:spPr>
          <a:xfrm>
            <a:off x="2492331" y="2011144"/>
            <a:ext cx="675436" cy="1973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a:off x="2827211" y="1322190"/>
            <a:ext cx="955023" cy="1351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934814" y="2046934"/>
            <a:ext cx="8286" cy="4155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p:cNvCxnSpPr>
          <p:nvPr/>
        </p:nvCxnSpPr>
        <p:spPr>
          <a:xfrm>
            <a:off x="2723475" y="2000250"/>
            <a:ext cx="1848525" cy="15876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stCxn id="10" idx="3"/>
          </p:cNvCxnSpPr>
          <p:nvPr/>
        </p:nvCxnSpPr>
        <p:spPr>
          <a:xfrm>
            <a:off x="2800350" y="1457325"/>
            <a:ext cx="3599274" cy="13742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ounded Rectangle 10">
            <a:extLst>
              <a:ext uri="{FF2B5EF4-FFF2-40B4-BE49-F238E27FC236}">
                <a16:creationId xmlns:a16="http://schemas.microsoft.com/office/drawing/2014/main" id="{74FF7AED-CAE1-9ABB-C19A-949B2A382AF1}"/>
              </a:ext>
            </a:extLst>
          </p:cNvPr>
          <p:cNvSpPr/>
          <p:nvPr/>
        </p:nvSpPr>
        <p:spPr>
          <a:xfrm>
            <a:off x="6228184" y="891039"/>
            <a:ext cx="2632702" cy="1085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mj-lt"/>
                <a:cs typeface="Times New Roman" panose="02020603050405020304" pitchFamily="18" charset="0"/>
              </a:rPr>
              <a:t>T</a:t>
            </a:r>
            <a:r>
              <a:rPr lang="en-US" b="1" i="0" dirty="0">
                <a:solidFill>
                  <a:schemeClr val="bg1"/>
                </a:solidFill>
                <a:effectLst/>
                <a:latin typeface="+mj-lt"/>
                <a:cs typeface="Times New Roman" panose="02020603050405020304" pitchFamily="18" charset="0"/>
              </a:rPr>
              <a:t>raining of health professionals in providing care for older people</a:t>
            </a:r>
            <a:endParaRPr lang="en-US" b="1" dirty="0">
              <a:solidFill>
                <a:schemeClr val="bg1"/>
              </a:solidFill>
              <a:latin typeface="+mj-lt"/>
              <a:cs typeface="Times New Roman" panose="02020603050405020304" pitchFamily="18" charset="0"/>
            </a:endParaRPr>
          </a:p>
        </p:txBody>
      </p:sp>
      <p:sp>
        <p:nvSpPr>
          <p:cNvPr id="4" name="Rounded Rectangle 12">
            <a:extLst>
              <a:ext uri="{FF2B5EF4-FFF2-40B4-BE49-F238E27FC236}">
                <a16:creationId xmlns:a16="http://schemas.microsoft.com/office/drawing/2014/main" id="{4BF44C28-A689-4E00-FA9F-A1C2CFC00E1F}"/>
              </a:ext>
            </a:extLst>
          </p:cNvPr>
          <p:cNvSpPr/>
          <p:nvPr/>
        </p:nvSpPr>
        <p:spPr>
          <a:xfrm>
            <a:off x="6044618" y="3631207"/>
            <a:ext cx="2753942" cy="1085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Provision of counselling and other services to older adults by social workers</a:t>
            </a:r>
          </a:p>
          <a:p>
            <a:pPr algn="ctr"/>
            <a:endParaRPr lang="en-US" sz="1050" dirty="0"/>
          </a:p>
        </p:txBody>
      </p:sp>
      <p:cxnSp>
        <p:nvCxnSpPr>
          <p:cNvPr id="5" name="Straight Arrow Connector 4">
            <a:extLst>
              <a:ext uri="{FF2B5EF4-FFF2-40B4-BE49-F238E27FC236}">
                <a16:creationId xmlns:a16="http://schemas.microsoft.com/office/drawing/2014/main" id="{B7C1A605-1DE1-1FF8-5732-DDDFAF922ABC}"/>
              </a:ext>
            </a:extLst>
          </p:cNvPr>
          <p:cNvCxnSpPr>
            <a:cxnSpLocks/>
          </p:cNvCxnSpPr>
          <p:nvPr/>
        </p:nvCxnSpPr>
        <p:spPr>
          <a:xfrm>
            <a:off x="2827211" y="1919359"/>
            <a:ext cx="3784988" cy="17321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01B1E1F-3BD8-C08D-7DCD-A50FF6929C62}"/>
              </a:ext>
            </a:extLst>
          </p:cNvPr>
          <p:cNvCxnSpPr>
            <a:cxnSpLocks/>
          </p:cNvCxnSpPr>
          <p:nvPr/>
        </p:nvCxnSpPr>
        <p:spPr>
          <a:xfrm flipV="1">
            <a:off x="2723475" y="969368"/>
            <a:ext cx="3620177" cy="337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3D4D8DC2-C821-94CE-0676-E3688DF081D4}"/>
              </a:ext>
            </a:extLst>
          </p:cNvPr>
          <p:cNvPicPr>
            <a:picLocks noChangeAspect="1"/>
          </p:cNvPicPr>
          <p:nvPr/>
        </p:nvPicPr>
        <p:blipFill>
          <a:blip r:embed="rId2"/>
          <a:stretch>
            <a:fillRect/>
          </a:stretch>
        </p:blipFill>
        <p:spPr>
          <a:xfrm>
            <a:off x="8720384" y="1"/>
            <a:ext cx="423616" cy="411510"/>
          </a:xfrm>
          <a:prstGeom prst="rect">
            <a:avLst/>
          </a:prstGeom>
        </p:spPr>
      </p:pic>
    </p:spTree>
    <p:extLst>
      <p:ext uri="{BB962C8B-B14F-4D97-AF65-F5344CB8AC3E}">
        <p14:creationId xmlns:p14="http://schemas.microsoft.com/office/powerpoint/2010/main" val="1684115019"/>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521" y="840347"/>
            <a:ext cx="2304256" cy="182633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Strategies</a:t>
            </a:r>
            <a:r>
              <a:rPr lang="en-GB" sz="2400" dirty="0"/>
              <a:t> </a:t>
            </a:r>
            <a:endParaRPr lang="en-US" sz="2400" dirty="0"/>
          </a:p>
        </p:txBody>
      </p:sp>
      <p:cxnSp>
        <p:nvCxnSpPr>
          <p:cNvPr id="4" name="Straight Arrow Connector 3"/>
          <p:cNvCxnSpPr>
            <a:cxnSpLocks/>
            <a:stCxn id="2" idx="6"/>
            <a:endCxn id="9" idx="1"/>
          </p:cNvCxnSpPr>
          <p:nvPr/>
        </p:nvCxnSpPr>
        <p:spPr>
          <a:xfrm>
            <a:off x="2555777" y="1753515"/>
            <a:ext cx="3786065" cy="11474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2555776" y="1902855"/>
            <a:ext cx="1496919" cy="1246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cxnSpLocks/>
          </p:cNvCxnSpPr>
          <p:nvPr/>
        </p:nvCxnSpPr>
        <p:spPr>
          <a:xfrm>
            <a:off x="1835696" y="2632155"/>
            <a:ext cx="288032" cy="516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p:cNvCxnSpPr>
          <p:nvPr/>
        </p:nvCxnSpPr>
        <p:spPr>
          <a:xfrm>
            <a:off x="2483768" y="1410237"/>
            <a:ext cx="32602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743980" y="899911"/>
            <a:ext cx="2459868" cy="161143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Tahoma" panose="020B0604030504040204" pitchFamily="34" charset="0"/>
                <a:ea typeface="Tahoma" panose="020B0604030504040204" pitchFamily="34" charset="0"/>
                <a:cs typeface="Tahoma" panose="020B0604030504040204" pitchFamily="34" charset="0"/>
              </a:rPr>
              <a:t>Appreciation and empowerment of caregivers</a:t>
            </a:r>
            <a:endParaRPr lang="en-US" sz="1400" b="1" dirty="0">
              <a:latin typeface="Tahoma" panose="020B0604030504040204" pitchFamily="34" charset="0"/>
              <a:ea typeface="Tahoma" panose="020B0604030504040204" pitchFamily="34" charset="0"/>
              <a:cs typeface="Tahoma" panose="020B0604030504040204" pitchFamily="34" charset="0"/>
            </a:endParaRPr>
          </a:p>
        </p:txBody>
      </p:sp>
      <p:sp>
        <p:nvSpPr>
          <p:cNvPr id="9" name="Oval 8"/>
          <p:cNvSpPr/>
          <p:nvPr/>
        </p:nvSpPr>
        <p:spPr>
          <a:xfrm>
            <a:off x="5960503" y="2632155"/>
            <a:ext cx="2603947" cy="183524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Access to counselling, mental health services and support groups</a:t>
            </a:r>
          </a:p>
        </p:txBody>
      </p:sp>
      <p:sp>
        <p:nvSpPr>
          <p:cNvPr id="10" name="Oval 9"/>
          <p:cNvSpPr/>
          <p:nvPr/>
        </p:nvSpPr>
        <p:spPr>
          <a:xfrm>
            <a:off x="3614941" y="2937993"/>
            <a:ext cx="2297270" cy="1835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Arial Narrow" panose="020B0606020202030204" pitchFamily="34" charset="0"/>
              </a:rPr>
              <a:t>Opportunity to take some time off from caregiving activities</a:t>
            </a:r>
            <a:endParaRPr lang="en-US" sz="1600" b="1" dirty="0">
              <a:latin typeface="Arial Narrow" panose="020B0606020202030204" pitchFamily="34" charset="0"/>
            </a:endParaRPr>
          </a:p>
        </p:txBody>
      </p:sp>
      <p:sp>
        <p:nvSpPr>
          <p:cNvPr id="11" name="Oval 10"/>
          <p:cNvSpPr/>
          <p:nvPr/>
        </p:nvSpPr>
        <p:spPr>
          <a:xfrm>
            <a:off x="703336" y="3164617"/>
            <a:ext cx="2552752" cy="1624348"/>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Provision of training in the art of caregiving for caregivers</a:t>
            </a:r>
            <a:endParaRPr lang="en-US" b="1" dirty="0">
              <a:solidFill>
                <a:schemeClr val="tx1"/>
              </a:solidFill>
            </a:endParaRPr>
          </a:p>
        </p:txBody>
      </p:sp>
      <p:sp>
        <p:nvSpPr>
          <p:cNvPr id="22" name="Rectangle 21"/>
          <p:cNvSpPr/>
          <p:nvPr/>
        </p:nvSpPr>
        <p:spPr>
          <a:xfrm>
            <a:off x="59391" y="106820"/>
            <a:ext cx="9036496" cy="614079"/>
          </a:xfrm>
          <a:prstGeom prst="rect">
            <a:avLst/>
          </a:prstGeom>
        </p:spPr>
        <p:txBody>
          <a:bodyPr wrap="square">
            <a:spAutoFit/>
          </a:bodyPr>
          <a:lstStyle/>
          <a:p>
            <a:pPr algn="just">
              <a:lnSpc>
                <a:spcPct val="200000"/>
              </a:lnSpc>
            </a:pPr>
            <a:r>
              <a:rPr lang="en-GB" b="1" kern="0" dirty="0">
                <a:effectLst/>
                <a:latin typeface="Tahoma" panose="020B0604030504040204" pitchFamily="34" charset="0"/>
                <a:ea typeface="Tahoma" panose="020B0604030504040204" pitchFamily="34" charset="0"/>
                <a:cs typeface="Tahoma" panose="020B0604030504040204" pitchFamily="34" charset="0"/>
              </a:rPr>
              <a:t>    </a:t>
            </a:r>
            <a:r>
              <a:rPr lang="en-GB" sz="2000" b="1" kern="0" dirty="0">
                <a:effectLst/>
                <a:latin typeface="Times New Roman" panose="02020603050405020304" pitchFamily="18" charset="0"/>
                <a:ea typeface="Tahoma" panose="020B0604030504040204" pitchFamily="34" charset="0"/>
                <a:cs typeface="Times New Roman" panose="02020603050405020304" pitchFamily="18" charset="0"/>
              </a:rPr>
              <a:t>Strategies for promoting of mental well-being and resilience among care givers</a:t>
            </a:r>
            <a:endParaRPr lang="en-US" sz="20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28817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t>Conclusion</a:t>
            </a:r>
          </a:p>
        </p:txBody>
      </p:sp>
      <p:sp>
        <p:nvSpPr>
          <p:cNvPr id="5" name="Rounded Rectangular Callout 4"/>
          <p:cNvSpPr/>
          <p:nvPr/>
        </p:nvSpPr>
        <p:spPr>
          <a:xfrm>
            <a:off x="179512" y="1635645"/>
            <a:ext cx="8964488" cy="3096345"/>
          </a:xfrm>
          <a:prstGeom prst="wedgeRoundRectCallou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marL="0" marR="0" algn="just">
              <a:lnSpc>
                <a:spcPct val="107000"/>
              </a:lnSpc>
              <a:spcBef>
                <a:spcPts val="0"/>
              </a:spcBef>
              <a:spcAft>
                <a:spcPts val="800"/>
              </a:spcAft>
            </a:pPr>
            <a:r>
              <a:rPr lang="en-GB" sz="2000" b="1" kern="100" dirty="0">
                <a:effectLst/>
                <a:latin typeface="Tahoma" panose="020B0604030504040204" pitchFamily="34" charset="0"/>
                <a:ea typeface="Tahoma" panose="020B0604030504040204" pitchFamily="34" charset="0"/>
                <a:cs typeface="Tahoma" panose="020B0604030504040204" pitchFamily="34" charset="0"/>
              </a:rPr>
              <a:t>Positive mental well-being give rise to resilience among older adults and their caregivers. Therefore, it is important that professional such as social workers assist older adults and their caregivers to navigate the caregiver/care-receiver relationship. This will go a long way in improving their wellbeing and developing resilience to help them live more fulfilled lives.</a:t>
            </a:r>
            <a:endParaRPr lang="en-US" sz="2000" b="1" kern="100" dirty="0">
              <a:effectLst/>
              <a:latin typeface="Tahoma" panose="020B0604030504040204" pitchFamily="34" charset="0"/>
              <a:ea typeface="Tahoma" panose="020B0604030504040204" pitchFamily="34" charset="0"/>
              <a:cs typeface="Tahoma" panose="020B0604030504040204" pitchFamily="34" charset="0"/>
            </a:endParaRPr>
          </a:p>
        </p:txBody>
      </p:sp>
      <p:pic>
        <p:nvPicPr>
          <p:cNvPr id="3" name="Picture 2">
            <a:extLst>
              <a:ext uri="{FF2B5EF4-FFF2-40B4-BE49-F238E27FC236}">
                <a16:creationId xmlns:a16="http://schemas.microsoft.com/office/drawing/2014/main" id="{D8204B95-694A-C90C-D1C1-DD1F89CDA48D}"/>
              </a:ext>
            </a:extLst>
          </p:cNvPr>
          <p:cNvPicPr>
            <a:picLocks noChangeAspect="1"/>
          </p:cNvPicPr>
          <p:nvPr/>
        </p:nvPicPr>
        <p:blipFill>
          <a:blip r:embed="rId2"/>
          <a:stretch>
            <a:fillRect/>
          </a:stretch>
        </p:blipFill>
        <p:spPr>
          <a:xfrm>
            <a:off x="8720384" y="1"/>
            <a:ext cx="423616" cy="411510"/>
          </a:xfrm>
          <a:prstGeom prst="rect">
            <a:avLst/>
          </a:prstGeom>
        </p:spPr>
      </p:pic>
    </p:spTree>
    <p:extLst>
      <p:ext uri="{BB962C8B-B14F-4D97-AF65-F5344CB8AC3E}">
        <p14:creationId xmlns:p14="http://schemas.microsoft.com/office/powerpoint/2010/main" val="3430910162"/>
      </p:ext>
    </p:extLst>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8720384" y="1"/>
            <a:ext cx="423616" cy="411510"/>
          </a:xfrm>
          <a:prstGeom prst="rect">
            <a:avLst/>
          </a:prstGeom>
        </p:spPr>
      </p:pic>
      <p:sp>
        <p:nvSpPr>
          <p:cNvPr id="2" name="Title 1"/>
          <p:cNvSpPr>
            <a:spLocks noGrp="1"/>
          </p:cNvSpPr>
          <p:nvPr>
            <p:ph type="title"/>
          </p:nvPr>
        </p:nvSpPr>
        <p:spPr>
          <a:xfrm>
            <a:off x="1191986" y="693964"/>
            <a:ext cx="6613072" cy="2710642"/>
          </a:xfrm>
        </p:spPr>
        <p:txBody>
          <a:bodyPr/>
          <a:lstStyle/>
          <a:p>
            <a:r>
              <a:rPr lang="en-GB" dirty="0"/>
              <a:t>                                                             </a:t>
            </a:r>
          </a:p>
        </p:txBody>
      </p:sp>
      <p:sp>
        <p:nvSpPr>
          <p:cNvPr id="8" name="Text Placeholder 7"/>
          <p:cNvSpPr>
            <a:spLocks noGrp="1"/>
          </p:cNvSpPr>
          <p:nvPr>
            <p:ph type="body" idx="1"/>
          </p:nvPr>
        </p:nvSpPr>
        <p:spPr>
          <a:xfrm>
            <a:off x="146958" y="3495760"/>
            <a:ext cx="8481501" cy="480248"/>
          </a:xfrm>
        </p:spPr>
        <p:txBody>
          <a:bodyPr>
            <a:normAutofit fontScale="77500" lnSpcReduction="20000"/>
          </a:bodyPr>
          <a:lstStyle/>
          <a:p>
            <a:r>
              <a:rPr lang="en-GB" dirty="0"/>
              <a:t>	</a:t>
            </a:r>
            <a:r>
              <a:rPr lang="en-GB" sz="2700" b="1" dirty="0">
                <a:latin typeface="Comic Sans MS" panose="030F0702030302020204" pitchFamily="66" charset="0"/>
              </a:rPr>
              <a:t>THANK YOU FOR LISTENING </a:t>
            </a:r>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4"/>
          <a:stretch>
            <a:fillRect/>
          </a:stretch>
        </p:blipFill>
        <p:spPr>
          <a:xfrm>
            <a:off x="611560" y="4227934"/>
            <a:ext cx="8136904" cy="738921"/>
          </a:xfrm>
          <a:prstGeom prst="rect">
            <a:avLst/>
          </a:prstGeom>
        </p:spPr>
      </p:pic>
      <p:pic>
        <p:nvPicPr>
          <p:cNvPr id="7" name="Picture 6"/>
          <p:cNvPicPr>
            <a:picLocks noChangeAspect="1"/>
          </p:cNvPicPr>
          <p:nvPr/>
        </p:nvPicPr>
        <p:blipFill>
          <a:blip r:embed="rId5"/>
          <a:stretch>
            <a:fillRect/>
          </a:stretch>
        </p:blipFill>
        <p:spPr>
          <a:xfrm>
            <a:off x="1036865" y="693965"/>
            <a:ext cx="3322864" cy="2684928"/>
          </a:xfrm>
          <a:prstGeom prst="rect">
            <a:avLst/>
          </a:prstGeom>
        </p:spPr>
      </p:pic>
      <p:pic>
        <p:nvPicPr>
          <p:cNvPr id="9" name="Picture 8"/>
          <p:cNvPicPr>
            <a:picLocks noChangeAspect="1"/>
          </p:cNvPicPr>
          <p:nvPr/>
        </p:nvPicPr>
        <p:blipFill>
          <a:blip r:embed="rId6"/>
          <a:stretch>
            <a:fillRect/>
          </a:stretch>
        </p:blipFill>
        <p:spPr>
          <a:xfrm>
            <a:off x="4359728" y="693965"/>
            <a:ext cx="3383018" cy="2710641"/>
          </a:xfrm>
          <a:prstGeom prst="rect">
            <a:avLst/>
          </a:prstGeom>
        </p:spPr>
      </p:pic>
    </p:spTree>
    <p:extLst>
      <p:ext uri="{BB962C8B-B14F-4D97-AF65-F5344CB8AC3E}">
        <p14:creationId xmlns:p14="http://schemas.microsoft.com/office/powerpoint/2010/main" val="122579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387" y="25329"/>
            <a:ext cx="8951130" cy="4791761"/>
          </a:xfrm>
          <a:prstGeom prst="rect">
            <a:avLst/>
          </a:prstGeom>
        </p:spPr>
        <p:style>
          <a:lnRef idx="1">
            <a:schemeClr val="accent5"/>
          </a:lnRef>
          <a:fillRef idx="1003">
            <a:schemeClr val="lt2"/>
          </a:fillRef>
          <a:effectRef idx="1">
            <a:schemeClr val="accent5"/>
          </a:effectRef>
          <a:fontRef idx="minor">
            <a:schemeClr val="dk1"/>
          </a:fontRef>
        </p:style>
        <p:txBody>
          <a:bodyPr wrap="square">
            <a:spAutoFit/>
          </a:bodyPr>
          <a:lstStyle/>
          <a:p>
            <a:pPr algn="ctr"/>
            <a:r>
              <a:rPr lang="en-US" sz="3200" b="1" u="sng" dirty="0">
                <a:latin typeface="Comic Sans MS" panose="030F0702030302020204" pitchFamily="66" charset="0"/>
              </a:rPr>
              <a:t>OUTLINE</a:t>
            </a:r>
          </a:p>
          <a:p>
            <a:pPr algn="ctr"/>
            <a:endParaRPr lang="en-US" sz="788" u="sng" dirty="0">
              <a:latin typeface="Comic Sans MS" panose="030F0702030302020204" pitchFamily="66" charset="0"/>
            </a:endParaRPr>
          </a:p>
          <a:p>
            <a:pPr lvl="0" algn="just"/>
            <a:endParaRPr lang="en-US" sz="1050" b="1" dirty="0">
              <a:latin typeface="Comic Sans MS" panose="030F0702030302020204" pitchFamily="66" charset="0"/>
            </a:endParaRPr>
          </a:p>
          <a:p>
            <a:pPr lvl="0" algn="just"/>
            <a:endParaRPr lang="en-US" sz="1050" b="1" dirty="0">
              <a:latin typeface="Comic Sans MS" panose="030F0702030302020204" pitchFamily="66" charset="0"/>
            </a:endParaRPr>
          </a:p>
          <a:p>
            <a:pPr lvl="0" algn="just"/>
            <a:endParaRPr lang="en-US" sz="1050" b="1" dirty="0">
              <a:latin typeface="Comic Sans MS" panose="030F0702030302020204" pitchFamily="66" charset="0"/>
            </a:endParaRPr>
          </a:p>
          <a:p>
            <a:pPr lvl="0" algn="just"/>
            <a:endParaRPr lang="en-US" sz="1050" b="1" dirty="0">
              <a:latin typeface="Comic Sans MS" panose="030F0702030302020204" pitchFamily="66" charset="0"/>
            </a:endParaRPr>
          </a:p>
          <a:p>
            <a:pPr lvl="0" algn="just"/>
            <a:r>
              <a:rPr lang="en-GB" sz="2100" dirty="0">
                <a:latin typeface="Comic Sans MS" panose="030F0702030302020204" pitchFamily="66" charset="0"/>
              </a:rPr>
              <a:t> </a:t>
            </a: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1350" b="1"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p:txBody>
      </p:sp>
      <p:sp>
        <p:nvSpPr>
          <p:cNvPr id="5" name="Oval 4"/>
          <p:cNvSpPr/>
          <p:nvPr/>
        </p:nvSpPr>
        <p:spPr>
          <a:xfrm rot="20972668">
            <a:off x="596274" y="1408628"/>
            <a:ext cx="2285145" cy="13027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200" b="1" dirty="0">
              <a:solidFill>
                <a:schemeClr val="tx1"/>
              </a:solidFill>
            </a:endParaRPr>
          </a:p>
          <a:p>
            <a:pPr algn="ctr"/>
            <a:r>
              <a:rPr lang="en-US" sz="1400" b="1" dirty="0">
                <a:solidFill>
                  <a:schemeClr val="tx1"/>
                </a:solidFill>
              </a:rPr>
              <a:t>Key issues about older adults and their caregivers in Africa</a:t>
            </a:r>
          </a:p>
          <a:p>
            <a:pPr algn="ctr"/>
            <a:endParaRPr lang="en-US" sz="1350" dirty="0"/>
          </a:p>
        </p:txBody>
      </p:sp>
      <p:sp>
        <p:nvSpPr>
          <p:cNvPr id="13" name="Oval 12"/>
          <p:cNvSpPr/>
          <p:nvPr/>
        </p:nvSpPr>
        <p:spPr>
          <a:xfrm>
            <a:off x="3093632" y="632258"/>
            <a:ext cx="2357748" cy="1276002"/>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200" b="1" dirty="0"/>
          </a:p>
          <a:p>
            <a:pPr algn="ctr"/>
            <a:r>
              <a:rPr lang="en-US" sz="1600" b="1" dirty="0">
                <a:latin typeface="Comic Sans MS" panose="030F0702030302020204" pitchFamily="66" charset="0"/>
              </a:rPr>
              <a:t>Why address mental well-being and resilience</a:t>
            </a:r>
          </a:p>
          <a:p>
            <a:pPr algn="ctr"/>
            <a:endParaRPr lang="en-US" b="1" dirty="0">
              <a:solidFill>
                <a:schemeClr val="bg1"/>
              </a:solidFill>
              <a:latin typeface="Comic Sans MS" panose="030F0702030302020204" pitchFamily="66" charset="0"/>
            </a:endParaRPr>
          </a:p>
        </p:txBody>
      </p:sp>
      <p:sp>
        <p:nvSpPr>
          <p:cNvPr id="12" name="Oval 11"/>
          <p:cNvSpPr/>
          <p:nvPr/>
        </p:nvSpPr>
        <p:spPr>
          <a:xfrm rot="513724">
            <a:off x="340434" y="3479416"/>
            <a:ext cx="2060876" cy="105164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latin typeface="Comic Sans MS" panose="030F0702030302020204" pitchFamily="66" charset="0"/>
              </a:rPr>
              <a:t>Definition of key concepts</a:t>
            </a:r>
          </a:p>
        </p:txBody>
      </p:sp>
      <p:sp>
        <p:nvSpPr>
          <p:cNvPr id="14" name="Oval 13"/>
          <p:cNvSpPr/>
          <p:nvPr/>
        </p:nvSpPr>
        <p:spPr>
          <a:xfrm>
            <a:off x="6741151" y="2238438"/>
            <a:ext cx="2483612" cy="116133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en-US" sz="1500" b="1" dirty="0">
                <a:latin typeface="Comic Sans MS" panose="030F0702030302020204" pitchFamily="66" charset="0"/>
              </a:rPr>
              <a:t>Barriers to promoting mental well-being and resilience</a:t>
            </a:r>
            <a:endParaRPr lang="en-US" sz="1500" b="1" dirty="0">
              <a:latin typeface="Comic Sans MS" panose="030F0702030302020204" pitchFamily="66" charset="0"/>
            </a:endParaRPr>
          </a:p>
        </p:txBody>
      </p:sp>
      <p:sp>
        <p:nvSpPr>
          <p:cNvPr id="15" name="Oval 14"/>
          <p:cNvSpPr/>
          <p:nvPr/>
        </p:nvSpPr>
        <p:spPr>
          <a:xfrm rot="576513">
            <a:off x="5938117" y="613249"/>
            <a:ext cx="2479728" cy="1314018"/>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lvl="0"/>
            <a:r>
              <a:rPr lang="en-GB" sz="1400" b="1" dirty="0">
                <a:solidFill>
                  <a:schemeClr val="bg1"/>
                </a:solidFill>
                <a:latin typeface="Comic Sans MS" panose="030F0702030302020204" pitchFamily="66" charset="0"/>
                <a:cs typeface="Times New Roman" panose="02020603050405020304" pitchFamily="18" charset="0"/>
              </a:rPr>
              <a:t>Problems that can impact the mental well-being and resilience </a:t>
            </a:r>
            <a:endParaRPr lang="en-US" sz="1400" b="1" dirty="0">
              <a:solidFill>
                <a:schemeClr val="bg1"/>
              </a:solidFill>
              <a:latin typeface="Comic Sans MS" panose="030F0702030302020204" pitchFamily="66" charset="0"/>
              <a:cs typeface="Times New Roman" panose="02020603050405020304" pitchFamily="18" charset="0"/>
            </a:endParaRPr>
          </a:p>
        </p:txBody>
      </p:sp>
      <p:sp>
        <p:nvSpPr>
          <p:cNvPr id="17" name="Down Arrow 16"/>
          <p:cNvSpPr/>
          <p:nvPr/>
        </p:nvSpPr>
        <p:spPr>
          <a:xfrm rot="18023572">
            <a:off x="5539315" y="1108285"/>
            <a:ext cx="355283" cy="3618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Down Arrow 17"/>
          <p:cNvSpPr/>
          <p:nvPr/>
        </p:nvSpPr>
        <p:spPr>
          <a:xfrm rot="801335">
            <a:off x="7119317" y="3296850"/>
            <a:ext cx="355283" cy="3618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Oval 5">
            <a:extLst>
              <a:ext uri="{FF2B5EF4-FFF2-40B4-BE49-F238E27FC236}">
                <a16:creationId xmlns:a16="http://schemas.microsoft.com/office/drawing/2014/main" id="{F4892B7B-3890-2FD5-F3CB-2EBE65E76D5A}"/>
              </a:ext>
            </a:extLst>
          </p:cNvPr>
          <p:cNvSpPr/>
          <p:nvPr/>
        </p:nvSpPr>
        <p:spPr>
          <a:xfrm>
            <a:off x="5580112" y="3532173"/>
            <a:ext cx="2500210" cy="1294208"/>
          </a:xfrm>
          <a:prstGeom prst="ellipse">
            <a:avLst/>
          </a:prstGeom>
          <a:solidFill>
            <a:schemeClr val="accent1"/>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b="1" dirty="0">
                <a:solidFill>
                  <a:schemeClr val="bg1"/>
                </a:solidFill>
                <a:latin typeface="Comic Sans MS" panose="030F0702030302020204" pitchFamily="66" charset="0"/>
              </a:rPr>
              <a:t>Strategies for</a:t>
            </a:r>
            <a:r>
              <a:rPr lang="en-US" altLang="en-US" sz="1400" b="1" dirty="0">
                <a:latin typeface="Comic Sans MS" panose="030F0702030302020204" pitchFamily="66" charset="0"/>
              </a:rPr>
              <a:t> promoting mental well-being and resilience</a:t>
            </a:r>
            <a:r>
              <a:rPr lang="en-US" sz="1400" b="1" dirty="0">
                <a:solidFill>
                  <a:schemeClr val="bg1"/>
                </a:solidFill>
                <a:latin typeface="Comic Sans MS" panose="030F0702030302020204" pitchFamily="66" charset="0"/>
              </a:rPr>
              <a:t> </a:t>
            </a:r>
          </a:p>
        </p:txBody>
      </p:sp>
      <p:sp>
        <p:nvSpPr>
          <p:cNvPr id="7" name="Down Arrow 15">
            <a:extLst>
              <a:ext uri="{FF2B5EF4-FFF2-40B4-BE49-F238E27FC236}">
                <a16:creationId xmlns:a16="http://schemas.microsoft.com/office/drawing/2014/main" id="{F18FA545-EF47-03F3-7A91-1336B98A987D}"/>
              </a:ext>
            </a:extLst>
          </p:cNvPr>
          <p:cNvSpPr/>
          <p:nvPr/>
        </p:nvSpPr>
        <p:spPr>
          <a:xfrm rot="9365434">
            <a:off x="817898" y="2981437"/>
            <a:ext cx="355283" cy="3618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own Arrow 18">
            <a:extLst>
              <a:ext uri="{FF2B5EF4-FFF2-40B4-BE49-F238E27FC236}">
                <a16:creationId xmlns:a16="http://schemas.microsoft.com/office/drawing/2014/main" id="{61A248D3-04D6-EC2B-1BDD-B979BC080D7E}"/>
              </a:ext>
            </a:extLst>
          </p:cNvPr>
          <p:cNvSpPr/>
          <p:nvPr/>
        </p:nvSpPr>
        <p:spPr>
          <a:xfrm rot="12351137">
            <a:off x="2837441" y="1558574"/>
            <a:ext cx="355283" cy="225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Down Arrow 18">
            <a:extLst>
              <a:ext uri="{FF2B5EF4-FFF2-40B4-BE49-F238E27FC236}">
                <a16:creationId xmlns:a16="http://schemas.microsoft.com/office/drawing/2014/main" id="{D93D9F72-D1B1-145F-E9D9-4A8813F41D90}"/>
              </a:ext>
            </a:extLst>
          </p:cNvPr>
          <p:cNvSpPr/>
          <p:nvPr/>
        </p:nvSpPr>
        <p:spPr>
          <a:xfrm rot="20396869">
            <a:off x="6990611" y="2110424"/>
            <a:ext cx="355283" cy="180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Oval 19">
            <a:extLst>
              <a:ext uri="{FF2B5EF4-FFF2-40B4-BE49-F238E27FC236}">
                <a16:creationId xmlns:a16="http://schemas.microsoft.com/office/drawing/2014/main" id="{31B9BD06-12BB-493E-5C3E-66DE4C1BE720}"/>
              </a:ext>
            </a:extLst>
          </p:cNvPr>
          <p:cNvSpPr/>
          <p:nvPr/>
        </p:nvSpPr>
        <p:spPr>
          <a:xfrm rot="20972668">
            <a:off x="2866486" y="3346756"/>
            <a:ext cx="2285145" cy="13027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200" b="1" dirty="0">
              <a:solidFill>
                <a:schemeClr val="tx1"/>
              </a:solidFill>
            </a:endParaRPr>
          </a:p>
          <a:p>
            <a:pPr algn="ctr"/>
            <a:r>
              <a:rPr lang="en-US" b="1" dirty="0">
                <a:solidFill>
                  <a:schemeClr val="tx1"/>
                </a:solidFill>
              </a:rPr>
              <a:t>Conclusion</a:t>
            </a:r>
          </a:p>
          <a:p>
            <a:pPr algn="ctr"/>
            <a:endParaRPr lang="en-US" sz="1350" dirty="0"/>
          </a:p>
        </p:txBody>
      </p:sp>
      <p:sp>
        <p:nvSpPr>
          <p:cNvPr id="21" name="Down Arrow 16">
            <a:extLst>
              <a:ext uri="{FF2B5EF4-FFF2-40B4-BE49-F238E27FC236}">
                <a16:creationId xmlns:a16="http://schemas.microsoft.com/office/drawing/2014/main" id="{9C98070F-AD0D-1A09-9B64-B6743DBAFF56}"/>
              </a:ext>
            </a:extLst>
          </p:cNvPr>
          <p:cNvSpPr/>
          <p:nvPr/>
        </p:nvSpPr>
        <p:spPr>
          <a:xfrm rot="3469271">
            <a:off x="5154725" y="3824305"/>
            <a:ext cx="355283" cy="3618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3" name="Picture 22">
            <a:extLst>
              <a:ext uri="{FF2B5EF4-FFF2-40B4-BE49-F238E27FC236}">
                <a16:creationId xmlns:a16="http://schemas.microsoft.com/office/drawing/2014/main" id="{22A815F9-0BAD-AF34-DDDE-BAAC7C7937A3}"/>
              </a:ext>
            </a:extLst>
          </p:cNvPr>
          <p:cNvPicPr>
            <a:picLocks noChangeAspect="1"/>
          </p:cNvPicPr>
          <p:nvPr/>
        </p:nvPicPr>
        <p:blipFill>
          <a:blip r:embed="rId2"/>
          <a:stretch>
            <a:fillRect/>
          </a:stretch>
        </p:blipFill>
        <p:spPr>
          <a:xfrm>
            <a:off x="8720384" y="1"/>
            <a:ext cx="423616" cy="4115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85750"/>
            <a:ext cx="8280919" cy="571500"/>
          </a:xfrm>
        </p:spPr>
        <p:txBody>
          <a:bodyPr>
            <a:noAutofit/>
          </a:bodyPr>
          <a:lstStyle/>
          <a:p>
            <a:pPr marL="0" marR="0">
              <a:lnSpc>
                <a:spcPct val="107000"/>
              </a:lnSpc>
              <a:spcBef>
                <a:spcPts val="0"/>
              </a:spcBef>
              <a:spcAft>
                <a:spcPts val="800"/>
              </a:spcAft>
            </a:pPr>
            <a:r>
              <a:rPr lang="en-GB" sz="2400" b="1" dirty="0">
                <a:solidFill>
                  <a:schemeClr val="tx1"/>
                </a:solidFill>
              </a:rPr>
              <a:t>                       Definition of terms</a:t>
            </a:r>
            <a:endParaRPr lang="en-US" sz="2400" b="1" kern="100" dirty="0">
              <a:effectLst/>
              <a:latin typeface="+mn-lt"/>
              <a:ea typeface="Calibri" panose="020F0502020204030204" pitchFamily="34" charset="0"/>
              <a:cs typeface="Times New Roman" panose="02020603050405020304" pitchFamily="18" charset="0"/>
            </a:endParaRPr>
          </a:p>
        </p:txBody>
      </p:sp>
      <p:sp>
        <p:nvSpPr>
          <p:cNvPr id="4" name="Double Wave 3"/>
          <p:cNvSpPr/>
          <p:nvPr/>
        </p:nvSpPr>
        <p:spPr>
          <a:xfrm>
            <a:off x="179512" y="857250"/>
            <a:ext cx="4452978" cy="1885950"/>
          </a:xfrm>
          <a:prstGeom prst="doubleWave">
            <a:avLst>
              <a:gd name="adj1" fmla="val 3781"/>
              <a:gd name="adj2" fmla="val -45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Arial Narrow" panose="020B0606020202030204" pitchFamily="34" charset="0"/>
                <a:cs typeface="Times New Roman" panose="02020603050405020304" pitchFamily="18" charset="0"/>
              </a:rPr>
              <a:t>Older adults in this presentation are regarded of persons who are 65 years and above</a:t>
            </a:r>
          </a:p>
          <a:p>
            <a:pPr algn="ctr"/>
            <a:endParaRPr lang="en-US" sz="2400" dirty="0">
              <a:solidFill>
                <a:srgbClr val="002060"/>
              </a:solidFill>
            </a:endParaRPr>
          </a:p>
        </p:txBody>
      </p:sp>
      <p:sp>
        <p:nvSpPr>
          <p:cNvPr id="5" name="Double Wave 4"/>
          <p:cNvSpPr/>
          <p:nvPr/>
        </p:nvSpPr>
        <p:spPr>
          <a:xfrm>
            <a:off x="323528" y="2857500"/>
            <a:ext cx="4376591" cy="2286000"/>
          </a:xfrm>
          <a:prstGeom prst="doubleWave">
            <a:avLst>
              <a:gd name="adj1" fmla="val 6250"/>
              <a:gd name="adj2" fmla="val -24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latin typeface="Aptos" panose="020B0004020202020204" pitchFamily="34" charset="0"/>
                <a:cs typeface="Times New Roman" panose="02020603050405020304" pitchFamily="18" charset="0"/>
              </a:rPr>
              <a:t>Caregivers are individuals who provide paid, unpaid or informal care to older adults. In Africa, they are typically family members or friends</a:t>
            </a:r>
            <a:endParaRPr lang="en-US" sz="2400"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endParaRPr>
          </a:p>
        </p:txBody>
      </p:sp>
      <p:sp>
        <p:nvSpPr>
          <p:cNvPr id="6" name="Double Wave 5"/>
          <p:cNvSpPr/>
          <p:nvPr/>
        </p:nvSpPr>
        <p:spPr>
          <a:xfrm>
            <a:off x="4799542" y="857250"/>
            <a:ext cx="4020930" cy="2228850"/>
          </a:xfrm>
          <a:prstGeom prst="doubleWav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latin typeface="Bahnschrift Light Condensed" panose="020B0502040204020203" pitchFamily="34" charset="0"/>
                <a:cs typeface="Times New Roman" panose="02020603050405020304" pitchFamily="18" charset="0"/>
              </a:rPr>
              <a:t>Mental well-being</a:t>
            </a:r>
            <a:r>
              <a:rPr lang="en-GB" sz="2000" b="1" kern="100" dirty="0">
                <a:solidFill>
                  <a:schemeClr val="tx1"/>
                </a:solidFill>
                <a:effectLst/>
                <a:latin typeface="Bahnschrift Light Condensed" panose="020B0502040204020203" pitchFamily="34" charset="0"/>
                <a:ea typeface="Calibri" panose="020F0502020204030204" pitchFamily="34" charset="0"/>
                <a:cs typeface="Times New Roman" panose="02020603050405020304" pitchFamily="18" charset="0"/>
              </a:rPr>
              <a:t> can be described as a combination of emotions and life satisfaction among older adults and their caregivers and how they function in their relationships with others.</a:t>
            </a:r>
            <a:endParaRPr lang="en-US" sz="2000" b="1" kern="100" dirty="0">
              <a:solidFill>
                <a:schemeClr val="tx1"/>
              </a:solidFill>
              <a:effectLst/>
              <a:latin typeface="Bahnschrift Light Condensed" panose="020B0502040204020203" pitchFamily="34" charset="0"/>
              <a:ea typeface="Calibri" panose="020F0502020204030204" pitchFamily="34" charset="0"/>
              <a:cs typeface="Times New Roman" panose="02020603050405020304" pitchFamily="18" charset="0"/>
            </a:endParaRPr>
          </a:p>
        </p:txBody>
      </p:sp>
      <p:sp>
        <p:nvSpPr>
          <p:cNvPr id="7" name="Double Wave 6"/>
          <p:cNvSpPr/>
          <p:nvPr/>
        </p:nvSpPr>
        <p:spPr>
          <a:xfrm>
            <a:off x="4867171" y="2857500"/>
            <a:ext cx="4120353" cy="2233968"/>
          </a:xfrm>
          <a:prstGeom prst="doubleWav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GB" sz="1600" b="1" kern="100" dirty="0">
                <a:solidFill>
                  <a:schemeClr val="tx1"/>
                </a:solidFill>
                <a:effectLst/>
                <a:latin typeface="Tahoma" panose="020B0604030504040204" pitchFamily="34" charset="0"/>
                <a:ea typeface="Tahoma" panose="020B0604030504040204" pitchFamily="34" charset="0"/>
                <a:cs typeface="Tahoma" panose="020B0604030504040204" pitchFamily="34" charset="0"/>
              </a:rPr>
              <a:t>Resilience </a:t>
            </a:r>
            <a:r>
              <a:rPr lang="en-GB" sz="1600" b="1" kern="100" dirty="0">
                <a:solidFill>
                  <a:schemeClr val="tx1"/>
                </a:solidFill>
                <a:latin typeface="Tahoma" panose="020B0604030504040204" pitchFamily="34" charset="0"/>
                <a:ea typeface="Tahoma" panose="020B0604030504040204" pitchFamily="34" charset="0"/>
                <a:cs typeface="Tahoma" panose="020B0604030504040204" pitchFamily="34" charset="0"/>
              </a:rPr>
              <a:t>i</a:t>
            </a:r>
            <a:r>
              <a:rPr lang="en-GB" sz="1600" b="1" kern="100" dirty="0">
                <a:solidFill>
                  <a:schemeClr val="tx1"/>
                </a:solidFill>
                <a:effectLst/>
                <a:latin typeface="Tahoma" panose="020B0604030504040204" pitchFamily="34" charset="0"/>
                <a:ea typeface="Tahoma" panose="020B0604030504040204" pitchFamily="34" charset="0"/>
                <a:cs typeface="Tahoma" panose="020B0604030504040204" pitchFamily="34" charset="0"/>
              </a:rPr>
              <a:t>s the process and outcome by older adults and their caregivers to successfully adapt to challenging life experiences, especially through mental, emotional, and behavioural flexibility.</a:t>
            </a:r>
            <a:endParaRPr lang="en-US" sz="1600" b="1" kern="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3" name="Picture 2">
            <a:extLst>
              <a:ext uri="{FF2B5EF4-FFF2-40B4-BE49-F238E27FC236}">
                <a16:creationId xmlns:a16="http://schemas.microsoft.com/office/drawing/2014/main" id="{05BF2E70-F3EF-2524-CFCE-A1AF95559E49}"/>
              </a:ext>
            </a:extLst>
          </p:cNvPr>
          <p:cNvPicPr>
            <a:picLocks noChangeAspect="1"/>
          </p:cNvPicPr>
          <p:nvPr/>
        </p:nvPicPr>
        <p:blipFill>
          <a:blip r:embed="rId2"/>
          <a:stretch>
            <a:fillRect/>
          </a:stretch>
        </p:blipFill>
        <p:spPr>
          <a:xfrm>
            <a:off x="8721050" y="0"/>
            <a:ext cx="457240" cy="493819"/>
          </a:xfrm>
          <a:prstGeom prst="rect">
            <a:avLst/>
          </a:prstGeom>
        </p:spPr>
      </p:pic>
    </p:spTree>
    <p:extLst>
      <p:ext uri="{BB962C8B-B14F-4D97-AF65-F5344CB8AC3E}">
        <p14:creationId xmlns:p14="http://schemas.microsoft.com/office/powerpoint/2010/main" val="145923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495" y="213466"/>
            <a:ext cx="8494123" cy="4847481"/>
          </a:xfrm>
          <a:prstGeom prst="rect">
            <a:avLst/>
          </a:prstGeom>
        </p:spPr>
        <p:style>
          <a:lnRef idx="1">
            <a:schemeClr val="accent5"/>
          </a:lnRef>
          <a:fillRef idx="1003">
            <a:schemeClr val="lt2"/>
          </a:fillRef>
          <a:effectRef idx="1">
            <a:schemeClr val="accent5"/>
          </a:effectRef>
          <a:fontRef idx="minor">
            <a:schemeClr val="dk1"/>
          </a:fontRef>
        </p:style>
        <p:txBody>
          <a:bodyPr wrap="square">
            <a:spAutoFit/>
          </a:bodyPr>
          <a:lstStyle/>
          <a:p>
            <a:pPr algn="ctr"/>
            <a:endParaRPr lang="en-US" sz="900" b="1" u="sng" dirty="0">
              <a:latin typeface="Comic Sans MS" panose="030F0702030302020204" pitchFamily="66" charset="0"/>
            </a:endParaRPr>
          </a:p>
          <a:p>
            <a:pPr algn="ctr"/>
            <a:r>
              <a:rPr lang="en-GB" sz="2400" b="1" dirty="0">
                <a:latin typeface="Comic Sans MS" panose="030F0702030302020204" pitchFamily="66" charset="0"/>
                <a:ea typeface="Calibri" panose="020F0502020204030204" pitchFamily="34" charset="0"/>
              </a:rPr>
              <a:t>Formal and Informal social support for older adults in Africa</a:t>
            </a:r>
            <a:endParaRPr lang="en-US" sz="788" u="sng" dirty="0">
              <a:latin typeface="Comic Sans MS" panose="030F0702030302020204" pitchFamily="66" charset="0"/>
            </a:endParaRPr>
          </a:p>
          <a:p>
            <a:pPr lvl="0" algn="just"/>
            <a:endParaRPr lang="en-US" sz="1050" b="1" dirty="0">
              <a:latin typeface="Comic Sans MS" panose="030F0702030302020204" pitchFamily="66" charset="0"/>
            </a:endParaRPr>
          </a:p>
          <a:p>
            <a:pPr lvl="0" algn="just"/>
            <a:endParaRPr lang="en-US" sz="1050" b="1" dirty="0">
              <a:latin typeface="Comic Sans MS" panose="030F0702030302020204" pitchFamily="66" charset="0"/>
            </a:endParaRPr>
          </a:p>
          <a:p>
            <a:pPr lvl="0" algn="just"/>
            <a:endParaRPr lang="en-US" sz="1050" b="1" dirty="0">
              <a:latin typeface="Comic Sans MS" panose="030F0702030302020204" pitchFamily="66" charset="0"/>
            </a:endParaRPr>
          </a:p>
          <a:p>
            <a:pPr lvl="0" algn="just"/>
            <a:endParaRPr lang="en-US" sz="1050" b="1" dirty="0">
              <a:latin typeface="Comic Sans MS" panose="030F0702030302020204" pitchFamily="66" charset="0"/>
            </a:endParaRPr>
          </a:p>
          <a:p>
            <a:pPr lvl="0" algn="just"/>
            <a:r>
              <a:rPr lang="en-GB" sz="2100" dirty="0">
                <a:latin typeface="Comic Sans MS" panose="030F0702030302020204" pitchFamily="66" charset="0"/>
              </a:rPr>
              <a:t> </a:t>
            </a: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marL="342900" indent="-342900" algn="just">
              <a:buFont typeface="Wingdings" panose="05000000000000000000" pitchFamily="2" charset="2"/>
              <a:buChar char="Ø"/>
            </a:pPr>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a:p>
            <a:pPr lvl="0" algn="just"/>
            <a:endParaRPr lang="en-GB" sz="2100" dirty="0">
              <a:latin typeface="Comic Sans MS" panose="030F0702030302020204" pitchFamily="66" charset="0"/>
            </a:endParaRPr>
          </a:p>
        </p:txBody>
      </p:sp>
      <p:sp>
        <p:nvSpPr>
          <p:cNvPr id="3" name="Rectangle 2"/>
          <p:cNvSpPr/>
          <p:nvPr/>
        </p:nvSpPr>
        <p:spPr>
          <a:xfrm>
            <a:off x="2245995" y="1275606"/>
            <a:ext cx="4499610" cy="1339960"/>
          </a:xfrm>
          <a:prstGeom prst="rect">
            <a:avLst/>
          </a:prstGeom>
          <a:solidFill>
            <a:schemeClr val="accent4"/>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a:solidFill>
                  <a:schemeClr val="bg1"/>
                </a:solidFill>
              </a:rPr>
              <a:t>Formal Support</a:t>
            </a:r>
            <a:endParaRPr lang="en-GB" altLang="en-US" sz="2400" b="1" dirty="0">
              <a:solidFill>
                <a:schemeClr val="bg1"/>
              </a:solidFill>
            </a:endParaRPr>
          </a:p>
        </p:txBody>
      </p:sp>
      <p:sp>
        <p:nvSpPr>
          <p:cNvPr id="5" name="Oval 4"/>
          <p:cNvSpPr/>
          <p:nvPr/>
        </p:nvSpPr>
        <p:spPr>
          <a:xfrm>
            <a:off x="618649" y="2731294"/>
            <a:ext cx="3644265" cy="106156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100" b="1" dirty="0"/>
              <a:t>Pension for those that worked for the government</a:t>
            </a:r>
            <a:endParaRPr lang="en-GB" altLang="en-US" sz="1500" b="1" dirty="0"/>
          </a:p>
        </p:txBody>
      </p:sp>
      <p:sp>
        <p:nvSpPr>
          <p:cNvPr id="6" name="Oval 5"/>
          <p:cNvSpPr/>
          <p:nvPr/>
        </p:nvSpPr>
        <p:spPr>
          <a:xfrm>
            <a:off x="4670584" y="2731771"/>
            <a:ext cx="3644265" cy="95107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en-US" sz="2100" b="1" dirty="0"/>
              <a:t>Health insurance</a:t>
            </a:r>
            <a:endParaRPr lang="en-US" sz="2100" b="1" dirty="0"/>
          </a:p>
          <a:p>
            <a:pPr algn="ctr"/>
            <a:endParaRPr lang="en-GB" altLang="en-US" sz="1050" b="1" dirty="0"/>
          </a:p>
        </p:txBody>
      </p:sp>
      <p:sp>
        <p:nvSpPr>
          <p:cNvPr id="7" name="Rectangle 6"/>
          <p:cNvSpPr/>
          <p:nvPr/>
        </p:nvSpPr>
        <p:spPr>
          <a:xfrm>
            <a:off x="6220778" y="3269210"/>
            <a:ext cx="622791" cy="527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b="1" dirty="0"/>
          </a:p>
        </p:txBody>
      </p:sp>
      <p:sp>
        <p:nvSpPr>
          <p:cNvPr id="8" name="Oval 7"/>
          <p:cNvSpPr/>
          <p:nvPr/>
        </p:nvSpPr>
        <p:spPr>
          <a:xfrm>
            <a:off x="5021436" y="3921281"/>
            <a:ext cx="3644265" cy="11396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altLang="en-US" sz="2400" b="1" dirty="0"/>
              <a:t>Unconditional cash transfers</a:t>
            </a:r>
          </a:p>
        </p:txBody>
      </p:sp>
      <p:sp>
        <p:nvSpPr>
          <p:cNvPr id="9" name="Oval 8"/>
          <p:cNvSpPr/>
          <p:nvPr/>
        </p:nvSpPr>
        <p:spPr>
          <a:xfrm>
            <a:off x="618649" y="3955945"/>
            <a:ext cx="3644265" cy="113919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altLang="en-US" sz="2100" b="1" dirty="0"/>
              <a:t>Old age social security benefits</a:t>
            </a:r>
            <a:endParaRPr lang="en-GB" altLang="en-US" sz="1500" b="1" dirty="0"/>
          </a:p>
        </p:txBody>
      </p:sp>
      <p:pic>
        <p:nvPicPr>
          <p:cNvPr id="2" name="Picture 1">
            <a:extLst>
              <a:ext uri="{FF2B5EF4-FFF2-40B4-BE49-F238E27FC236}">
                <a16:creationId xmlns:a16="http://schemas.microsoft.com/office/drawing/2014/main" id="{0050D03B-4F76-6BF6-A43A-28C7BCC11826}"/>
              </a:ext>
            </a:extLst>
          </p:cNvPr>
          <p:cNvPicPr>
            <a:picLocks noChangeAspect="1"/>
          </p:cNvPicPr>
          <p:nvPr/>
        </p:nvPicPr>
        <p:blipFill>
          <a:blip r:embed="rId2"/>
          <a:stretch>
            <a:fillRect/>
          </a:stretch>
        </p:blipFill>
        <p:spPr>
          <a:xfrm>
            <a:off x="8720384" y="1"/>
            <a:ext cx="423616" cy="4115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4" y="18566"/>
            <a:ext cx="8872160" cy="767528"/>
          </a:xfrm>
        </p:spPr>
        <p:txBody>
          <a:bodyPr>
            <a:normAutofit fontScale="90000"/>
          </a:bodyPr>
          <a:lstStyle/>
          <a:p>
            <a:pPr algn="ctr"/>
            <a:r>
              <a:rPr lang="en-GB" sz="2800" b="1" cap="none" dirty="0">
                <a:latin typeface="+mn-lt"/>
                <a:ea typeface="Calibri" panose="020F0502020204030204" pitchFamily="34" charset="0"/>
              </a:rPr>
              <a:t>Formal and informal social support for older adults in Africa</a:t>
            </a:r>
            <a:endParaRPr lang="en-US" sz="2800" b="1" cap="none" dirty="0">
              <a:latin typeface="+mn-lt"/>
            </a:endParaRPr>
          </a:p>
        </p:txBody>
      </p:sp>
      <p:sp>
        <p:nvSpPr>
          <p:cNvPr id="10" name="Rounded Rectangle 9"/>
          <p:cNvSpPr/>
          <p:nvPr/>
        </p:nvSpPr>
        <p:spPr>
          <a:xfrm>
            <a:off x="539553" y="914400"/>
            <a:ext cx="2260798" cy="108585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Times New Roman" panose="02020603050405020304" pitchFamily="18" charset="0"/>
                <a:ea typeface="Calibri" panose="020F0502020204030204" pitchFamily="34" charset="0"/>
              </a:rPr>
              <a:t>Inf</a:t>
            </a:r>
            <a:r>
              <a:rPr lang="en-GB" sz="2000" b="1" dirty="0">
                <a:solidFill>
                  <a:schemeClr val="tx1"/>
                </a:solidFill>
                <a:effectLst/>
                <a:latin typeface="Times New Roman" panose="02020603050405020304" pitchFamily="18" charset="0"/>
                <a:ea typeface="Calibri" panose="020F0502020204030204" pitchFamily="34" charset="0"/>
              </a:rPr>
              <a:t>ormal Support </a:t>
            </a:r>
            <a:endParaRPr lang="en-US" sz="2000" b="1" dirty="0">
              <a:solidFill>
                <a:schemeClr val="tx1"/>
              </a:solidFill>
            </a:endParaRPr>
          </a:p>
        </p:txBody>
      </p:sp>
      <p:sp>
        <p:nvSpPr>
          <p:cNvPr id="11" name="Rounded Rectangle 10"/>
          <p:cNvSpPr/>
          <p:nvPr/>
        </p:nvSpPr>
        <p:spPr>
          <a:xfrm>
            <a:off x="5380376" y="838913"/>
            <a:ext cx="2864032" cy="12219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kern="1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GB" sz="2400" b="1" kern="1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GB" sz="2000" i="1"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Political patronage during electioneering campaigns</a:t>
            </a:r>
            <a:r>
              <a:rPr lang="en-GB" sz="2000" i="1" kern="1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GB" sz="20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b="1" dirty="0">
              <a:solidFill>
                <a:schemeClr val="tx1"/>
              </a:solidFill>
            </a:endParaRPr>
          </a:p>
        </p:txBody>
      </p:sp>
      <p:sp>
        <p:nvSpPr>
          <p:cNvPr id="12" name="Rounded Rectangle 11"/>
          <p:cNvSpPr/>
          <p:nvPr/>
        </p:nvSpPr>
        <p:spPr>
          <a:xfrm>
            <a:off x="349105" y="2355726"/>
            <a:ext cx="2439896" cy="123656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07000"/>
              </a:lnSpc>
              <a:spcBef>
                <a:spcPts val="0"/>
              </a:spcBef>
              <a:spcAft>
                <a:spcPts val="0"/>
              </a:spcAft>
            </a:pPr>
            <a:r>
              <a:rPr lang="en-GB"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i="1" kern="100" dirty="0">
                <a:effectLst/>
                <a:latin typeface="Times New Roman" panose="02020603050405020304" pitchFamily="18" charset="0"/>
                <a:ea typeface="Calibri" panose="020F0502020204030204" pitchFamily="34" charset="0"/>
                <a:cs typeface="Times New Roman" panose="02020603050405020304" pitchFamily="18" charset="0"/>
              </a:rPr>
              <a:t>Families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ounded Rectangle 12"/>
          <p:cNvSpPr/>
          <p:nvPr/>
        </p:nvSpPr>
        <p:spPr>
          <a:xfrm>
            <a:off x="4500964" y="3398134"/>
            <a:ext cx="2439896" cy="142420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GB" sz="2000" i="1" kern="100" dirty="0">
                <a:effectLst/>
                <a:latin typeface="Times New Roman" panose="02020603050405020304" pitchFamily="18" charset="0"/>
                <a:ea typeface="Calibri" panose="020F0502020204030204" pitchFamily="34" charset="0"/>
                <a:cs typeface="Times New Roman" panose="02020603050405020304" pitchFamily="18" charset="0"/>
              </a:rPr>
              <a:t>NGOs, CBOs and FBOs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ounded Rectangle 13"/>
          <p:cNvSpPr/>
          <p:nvPr/>
        </p:nvSpPr>
        <p:spPr>
          <a:xfrm>
            <a:off x="6690666" y="2113644"/>
            <a:ext cx="2203948" cy="129942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07000"/>
              </a:lnSpc>
              <a:spcBef>
                <a:spcPts val="0"/>
              </a:spcBef>
              <a:spcAft>
                <a:spcPts val="0"/>
              </a:spcAft>
            </a:pPr>
            <a:r>
              <a:rPr lang="en-GB"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i="1" kern="100" dirty="0">
                <a:effectLst/>
                <a:latin typeface="Times New Roman" panose="02020603050405020304" pitchFamily="18" charset="0"/>
                <a:ea typeface="Calibri" panose="020F0502020204030204" pitchFamily="34" charset="0"/>
                <a:cs typeface="Times New Roman" panose="02020603050405020304" pitchFamily="18" charset="0"/>
              </a:rPr>
              <a:t>Philanthropists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ounded Rectangle 15"/>
          <p:cNvSpPr/>
          <p:nvPr/>
        </p:nvSpPr>
        <p:spPr>
          <a:xfrm>
            <a:off x="1603722" y="3649022"/>
            <a:ext cx="2760630" cy="1181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GB" sz="2000" i="1" kern="100" dirty="0">
                <a:effectLst/>
                <a:latin typeface="Times New Roman" panose="02020603050405020304" pitchFamily="18" charset="0"/>
                <a:ea typeface="Calibri" panose="020F0502020204030204" pitchFamily="34" charset="0"/>
                <a:cs typeface="Times New Roman" panose="02020603050405020304" pitchFamily="18" charset="0"/>
              </a:rPr>
              <a:t>Friends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 name="Straight Arrow Connector 17"/>
          <p:cNvCxnSpPr>
            <a:cxnSpLocks/>
          </p:cNvCxnSpPr>
          <p:nvPr/>
        </p:nvCxnSpPr>
        <p:spPr>
          <a:xfrm>
            <a:off x="2308146" y="2007108"/>
            <a:ext cx="1811340" cy="161623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a:off x="2834284" y="1095526"/>
            <a:ext cx="2546092" cy="4681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p:cNvCxnSpPr>
          <p:nvPr/>
        </p:nvCxnSpPr>
        <p:spPr>
          <a:xfrm flipH="1">
            <a:off x="1926668" y="2046934"/>
            <a:ext cx="16432" cy="3087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p:cNvCxnSpPr>
          <p:nvPr/>
        </p:nvCxnSpPr>
        <p:spPr>
          <a:xfrm>
            <a:off x="2700909" y="1994154"/>
            <a:ext cx="2511571" cy="14125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stCxn id="10" idx="3"/>
            <a:endCxn id="14" idx="1"/>
          </p:cNvCxnSpPr>
          <p:nvPr/>
        </p:nvCxnSpPr>
        <p:spPr>
          <a:xfrm>
            <a:off x="2800351" y="1457325"/>
            <a:ext cx="3890315" cy="130603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24EACC4-0D14-6F17-8273-E224193FD929}"/>
              </a:ext>
            </a:extLst>
          </p:cNvPr>
          <p:cNvPicPr>
            <a:picLocks noChangeAspect="1"/>
          </p:cNvPicPr>
          <p:nvPr/>
        </p:nvPicPr>
        <p:blipFill>
          <a:blip r:embed="rId2"/>
          <a:stretch>
            <a:fillRect/>
          </a:stretch>
        </p:blipFill>
        <p:spPr>
          <a:xfrm>
            <a:off x="8666440" y="22903"/>
            <a:ext cx="457240" cy="493819"/>
          </a:xfrm>
          <a:prstGeom prst="rect">
            <a:avLst/>
          </a:prstGeom>
        </p:spPr>
      </p:pic>
    </p:spTree>
    <p:extLst>
      <p:ext uri="{BB962C8B-B14F-4D97-AF65-F5344CB8AC3E}">
        <p14:creationId xmlns:p14="http://schemas.microsoft.com/office/powerpoint/2010/main" val="301443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ave 5"/>
          <p:cNvSpPr/>
          <p:nvPr/>
        </p:nvSpPr>
        <p:spPr>
          <a:xfrm>
            <a:off x="1" y="1025944"/>
            <a:ext cx="4387178" cy="1809863"/>
          </a:xfrm>
          <a:prstGeom prst="wav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i="1" dirty="0">
                <a:solidFill>
                  <a:schemeClr val="bg1"/>
                </a:solidFill>
              </a:rPr>
              <a:t>Caregiving is  mostly informal by family members and friends and unpaid</a:t>
            </a:r>
          </a:p>
        </p:txBody>
      </p:sp>
      <p:sp>
        <p:nvSpPr>
          <p:cNvPr id="8" name="Wave 7"/>
          <p:cNvSpPr/>
          <p:nvPr/>
        </p:nvSpPr>
        <p:spPr>
          <a:xfrm>
            <a:off x="179511" y="2931790"/>
            <a:ext cx="4207667" cy="1946127"/>
          </a:xfrm>
          <a:prstGeom prst="wav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b="1" i="1" dirty="0">
                <a:solidFill>
                  <a:schemeClr val="tx1"/>
                </a:solidFill>
              </a:rPr>
              <a:t>When it is paid for, majority of caregivers are untrained in caregiving for older adults</a:t>
            </a:r>
            <a:endParaRPr lang="en-US" sz="2000" b="1" i="1" dirty="0">
              <a:ln/>
              <a:solidFill>
                <a:schemeClr val="tx1"/>
              </a:solidFill>
            </a:endParaRPr>
          </a:p>
        </p:txBody>
      </p:sp>
      <p:sp>
        <p:nvSpPr>
          <p:cNvPr id="9" name="Wave 8"/>
          <p:cNvSpPr/>
          <p:nvPr/>
        </p:nvSpPr>
        <p:spPr>
          <a:xfrm>
            <a:off x="4756823" y="1203598"/>
            <a:ext cx="4107407" cy="1632209"/>
          </a:xfrm>
          <a:prstGeom prst="wave">
            <a:avLst>
              <a:gd name="adj1" fmla="val 12500"/>
              <a:gd name="adj2" fmla="val 2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b="1" i="1" dirty="0"/>
              <a:t>Because it is unpaid, majority of caregivers have their primary job and so they are under a lot of stress</a:t>
            </a:r>
            <a:endParaRPr lang="en-US" b="1" i="1" dirty="0">
              <a:ln/>
            </a:endParaRPr>
          </a:p>
        </p:txBody>
      </p:sp>
      <p:sp>
        <p:nvSpPr>
          <p:cNvPr id="18" name="Wave 17"/>
          <p:cNvSpPr/>
          <p:nvPr/>
        </p:nvSpPr>
        <p:spPr>
          <a:xfrm>
            <a:off x="4756822" y="2931790"/>
            <a:ext cx="4207667" cy="1946127"/>
          </a:xfrm>
          <a:prstGeom prst="wave">
            <a:avLst>
              <a:gd name="adj1" fmla="val 12500"/>
              <a:gd name="adj2" fmla="val 0"/>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This is can lead to elder abuse and depression on the part of older adult and  sense of guilt on the part of the caregiver   </a:t>
            </a:r>
          </a:p>
        </p:txBody>
      </p:sp>
      <p:sp>
        <p:nvSpPr>
          <p:cNvPr id="19" name="Rectangle 18"/>
          <p:cNvSpPr/>
          <p:nvPr/>
        </p:nvSpPr>
        <p:spPr>
          <a:xfrm>
            <a:off x="257175" y="147488"/>
            <a:ext cx="8629650" cy="730969"/>
          </a:xfrm>
          <a:prstGeom prst="rect">
            <a:avLst/>
          </a:prstGeom>
        </p:spPr>
        <p:txBody>
          <a:bodyPr wrap="square">
            <a:spAutoFit/>
          </a:bodyPr>
          <a:lstStyle/>
          <a:p>
            <a:pPr algn="ctr"/>
            <a:r>
              <a:rPr lang="en-GB"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Caregiving and older adults in Africa</a:t>
            </a:r>
          </a:p>
          <a:p>
            <a:pPr algn="ctr"/>
            <a:endParaRPr lang="en-US" sz="1350" b="1" dirty="0"/>
          </a:p>
        </p:txBody>
      </p:sp>
      <p:pic>
        <p:nvPicPr>
          <p:cNvPr id="2" name="Picture 1">
            <a:extLst>
              <a:ext uri="{FF2B5EF4-FFF2-40B4-BE49-F238E27FC236}">
                <a16:creationId xmlns:a16="http://schemas.microsoft.com/office/drawing/2014/main" id="{0C5F0D10-87B3-86EE-74DD-B90F6B30F307}"/>
              </a:ext>
            </a:extLst>
          </p:cNvPr>
          <p:cNvPicPr>
            <a:picLocks noChangeAspect="1"/>
          </p:cNvPicPr>
          <p:nvPr/>
        </p:nvPicPr>
        <p:blipFill>
          <a:blip r:embed="rId2"/>
          <a:stretch>
            <a:fillRect/>
          </a:stretch>
        </p:blipFill>
        <p:spPr>
          <a:xfrm>
            <a:off x="8720384" y="1"/>
            <a:ext cx="423616" cy="411510"/>
          </a:xfrm>
          <a:prstGeom prst="rect">
            <a:avLst/>
          </a:prstGeom>
        </p:spPr>
      </p:pic>
    </p:spTree>
    <p:extLst>
      <p:ext uri="{BB962C8B-B14F-4D97-AF65-F5344CB8AC3E}">
        <p14:creationId xmlns:p14="http://schemas.microsoft.com/office/powerpoint/2010/main" val="19774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609D-6286-06EF-3504-76942A59CACB}"/>
              </a:ext>
            </a:extLst>
          </p:cNvPr>
          <p:cNvSpPr>
            <a:spLocks noGrp="1"/>
          </p:cNvSpPr>
          <p:nvPr>
            <p:ph type="title"/>
          </p:nvPr>
        </p:nvSpPr>
        <p:spPr>
          <a:xfrm>
            <a:off x="179512" y="195486"/>
            <a:ext cx="8712968" cy="792088"/>
          </a:xfrm>
        </p:spPr>
        <p:txBody>
          <a:bodyPr>
            <a:noAutofit/>
          </a:bodyPr>
          <a:lstStyle/>
          <a:p>
            <a:pPr marR="0" lvl="0">
              <a:spcBef>
                <a:spcPts val="0"/>
              </a:spcBef>
              <a:spcAft>
                <a:spcPts val="0"/>
              </a:spcAft>
              <a:buSzPts val="1000"/>
              <a:tabLst>
                <a:tab pos="457200" algn="l"/>
              </a:tabLst>
            </a:pPr>
            <a:r>
              <a:rPr lang="en-GB"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Reasons for addressing mental well-being and resilience in older adults</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85B242D5-C397-9773-5AAE-EF174732F59D}"/>
              </a:ext>
            </a:extLst>
          </p:cNvPr>
          <p:cNvGraphicFramePr>
            <a:graphicFrameLocks noGrp="1"/>
          </p:cNvGraphicFramePr>
          <p:nvPr>
            <p:ph idx="1"/>
            <p:extLst>
              <p:ext uri="{D42A27DB-BD31-4B8C-83A1-F6EECF244321}">
                <p14:modId xmlns:p14="http://schemas.microsoft.com/office/powerpoint/2010/main" val="2199465247"/>
              </p:ext>
            </p:extLst>
          </p:nvPr>
        </p:nvGraphicFramePr>
        <p:xfrm>
          <a:off x="107504" y="987574"/>
          <a:ext cx="892899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FBA72DC-D3CC-231F-6D20-A39D76DA522D}"/>
              </a:ext>
            </a:extLst>
          </p:cNvPr>
          <p:cNvPicPr>
            <a:picLocks noChangeAspect="1"/>
          </p:cNvPicPr>
          <p:nvPr/>
        </p:nvPicPr>
        <p:blipFill>
          <a:blip r:embed="rId7"/>
          <a:stretch>
            <a:fillRect/>
          </a:stretch>
        </p:blipFill>
        <p:spPr>
          <a:xfrm>
            <a:off x="8686760" y="0"/>
            <a:ext cx="457240" cy="493819"/>
          </a:xfrm>
          <a:prstGeom prst="rect">
            <a:avLst/>
          </a:prstGeom>
        </p:spPr>
      </p:pic>
      <mc:AlternateContent xmlns:mc="http://schemas.openxmlformats.org/markup-compatibility/2006" xmlns:pslz="http://schemas.microsoft.com/office/powerpoint/2016/slidezoom">
        <mc:Choice Requires="pslz">
          <p:graphicFrame>
            <p:nvGraphicFramePr>
              <p:cNvPr id="6" name="Slide Zoom 5">
                <a:extLst>
                  <a:ext uri="{FF2B5EF4-FFF2-40B4-BE49-F238E27FC236}">
                    <a16:creationId xmlns:a16="http://schemas.microsoft.com/office/drawing/2014/main" id="{2DAB63F0-EC18-CDC8-1C7B-02CA193BB185}"/>
                  </a:ext>
                </a:extLst>
              </p:cNvPr>
              <p:cNvGraphicFramePr>
                <a:graphicFrameLocks noChangeAspect="1"/>
              </p:cNvGraphicFramePr>
              <p:nvPr>
                <p:extLst>
                  <p:ext uri="{D42A27DB-BD31-4B8C-83A1-F6EECF244321}">
                    <p14:modId xmlns:p14="http://schemas.microsoft.com/office/powerpoint/2010/main" val="1017340009"/>
                  </p:ext>
                </p:extLst>
              </p:nvPr>
            </p:nvGraphicFramePr>
            <p:xfrm>
              <a:off x="-106680" y="4622543"/>
              <a:ext cx="2286000" cy="1285875"/>
            </p:xfrm>
            <a:graphic>
              <a:graphicData uri="http://schemas.microsoft.com/office/powerpoint/2016/slidezoom">
                <pslz:sldZm>
                  <pslz:sldZmObj sldId="267" cId="1734523918">
                    <pslz:zmPr id="{DB9BDF99-9BF2-4D66-B3B8-A6291D55CACE}" returnToParent="0" transitionDur="1000">
                      <p166:blipFill xmlns:p166="http://schemas.microsoft.com/office/powerpoint/2016/6/main">
                        <a:blip r:embed="rId8"/>
                        <a:stretch>
                          <a:fillRect/>
                        </a:stretch>
                      </p166:blipFill>
                      <p166:spPr xmlns:p166="http://schemas.microsoft.com/office/powerpoint/2016/6/main">
                        <a:xfrm>
                          <a:off x="0" y="0"/>
                          <a:ext cx="2286000" cy="1285875"/>
                        </a:xfrm>
                        <a:prstGeom prst="rect">
                          <a:avLst/>
                        </a:prstGeom>
                        <a:ln w="3175">
                          <a:solidFill>
                            <a:prstClr val="ltGray"/>
                          </a:solidFill>
                        </a:ln>
                      </p166:spPr>
                    </pslz:zmPr>
                  </pslz:sldZmObj>
                </pslz:sldZm>
              </a:graphicData>
            </a:graphic>
          </p:graphicFrame>
        </mc:Choice>
        <mc:Fallback xmlns="">
          <p:pic>
            <p:nvPicPr>
              <p:cNvPr id="6" name="Slide Zoom 5">
                <a:extLst>
                  <a:ext uri="{FF2B5EF4-FFF2-40B4-BE49-F238E27FC236}">
                    <a16:creationId xmlns:a16="http://schemas.microsoft.com/office/drawing/2014/main" id="{2DAB63F0-EC18-CDC8-1C7B-02CA193BB185}"/>
                  </a:ext>
                </a:extLst>
              </p:cNvPr>
              <p:cNvPicPr>
                <a:picLocks noGrp="1" noRot="1" noChangeAspect="1" noMove="1" noResize="1" noEditPoints="1" noAdjustHandles="1" noChangeArrowheads="1" noChangeShapeType="1"/>
              </p:cNvPicPr>
              <p:nvPr/>
            </p:nvPicPr>
            <p:blipFill>
              <a:blip r:embed="rId9"/>
              <a:stretch>
                <a:fillRect/>
              </a:stretch>
            </p:blipFill>
            <p:spPr>
              <a:xfrm>
                <a:off x="-106680" y="4622543"/>
                <a:ext cx="2286000" cy="1285875"/>
              </a:xfrm>
              <a:prstGeom prst="rect">
                <a:avLst/>
              </a:prstGeom>
              <a:ln w="3175">
                <a:solidFill>
                  <a:prstClr val="ltGray"/>
                </a:solidFill>
              </a:ln>
            </p:spPr>
          </p:pic>
        </mc:Fallback>
      </mc:AlternateContent>
    </p:spTree>
    <p:extLst>
      <p:ext uri="{BB962C8B-B14F-4D97-AF65-F5344CB8AC3E}">
        <p14:creationId xmlns:p14="http://schemas.microsoft.com/office/powerpoint/2010/main" val="232817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a:extLst>
              <a:ext uri="{FF2B5EF4-FFF2-40B4-BE49-F238E27FC236}">
                <a16:creationId xmlns:a16="http://schemas.microsoft.com/office/drawing/2014/main" id="{564BD404-FF1B-47A1-AF12-651BE37EB390}"/>
              </a:ext>
            </a:extLst>
          </p:cNvPr>
          <p:cNvGraphicFramePr>
            <a:graphicFrameLocks noGrp="1"/>
          </p:cNvGraphicFramePr>
          <p:nvPr>
            <p:ph idx="1"/>
            <p:extLst>
              <p:ext uri="{D42A27DB-BD31-4B8C-83A1-F6EECF244321}">
                <p14:modId xmlns:p14="http://schemas.microsoft.com/office/powerpoint/2010/main" val="1254093842"/>
              </p:ext>
            </p:extLst>
          </p:nvPr>
        </p:nvGraphicFramePr>
        <p:xfrm>
          <a:off x="20320" y="114300"/>
          <a:ext cx="9019309"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Hexagon 1">
            <a:extLst>
              <a:ext uri="{FF2B5EF4-FFF2-40B4-BE49-F238E27FC236}">
                <a16:creationId xmlns:a16="http://schemas.microsoft.com/office/drawing/2014/main" id="{42035EAE-E997-7068-C50F-E9EEB0265ED4}"/>
              </a:ext>
            </a:extLst>
          </p:cNvPr>
          <p:cNvSpPr/>
          <p:nvPr/>
        </p:nvSpPr>
        <p:spPr>
          <a:xfrm>
            <a:off x="4140949" y="3075806"/>
            <a:ext cx="719083" cy="504056"/>
          </a:xfrm>
          <a:prstGeom prst="hexagon">
            <a:avLst>
              <a:gd name="adj" fmla="val 28900"/>
              <a:gd name="vf" fmla="val 115470"/>
            </a:avLst>
          </a:prstGeom>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txBody>
          <a:bodyPr/>
          <a:lstStyle/>
          <a:p>
            <a:endParaRPr lang="en-US"/>
          </a:p>
        </p:txBody>
      </p:sp>
      <p:pic>
        <p:nvPicPr>
          <p:cNvPr id="4" name="Picture 3">
            <a:extLst>
              <a:ext uri="{FF2B5EF4-FFF2-40B4-BE49-F238E27FC236}">
                <a16:creationId xmlns:a16="http://schemas.microsoft.com/office/drawing/2014/main" id="{298688B7-28A7-0A58-32AF-BF90FBDC1D33}"/>
              </a:ext>
            </a:extLst>
          </p:cNvPr>
          <p:cNvPicPr>
            <a:picLocks noChangeAspect="1"/>
          </p:cNvPicPr>
          <p:nvPr/>
        </p:nvPicPr>
        <p:blipFill>
          <a:blip r:embed="rId7"/>
          <a:stretch>
            <a:fillRect/>
          </a:stretch>
        </p:blipFill>
        <p:spPr>
          <a:xfrm>
            <a:off x="8629129" y="85090"/>
            <a:ext cx="420660" cy="414564"/>
          </a:xfrm>
          <a:prstGeom prst="rect">
            <a:avLst/>
          </a:prstGeom>
        </p:spPr>
      </p:pic>
    </p:spTree>
    <p:extLst>
      <p:ext uri="{BB962C8B-B14F-4D97-AF65-F5344CB8AC3E}">
        <p14:creationId xmlns:p14="http://schemas.microsoft.com/office/powerpoint/2010/main" val="82097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758"/>
            <a:ext cx="9252520" cy="740799"/>
          </a:xfrm>
        </p:spPr>
        <p:txBody>
          <a:bodyPr>
            <a:normAutofit fontScale="90000"/>
          </a:bodyPr>
          <a:lstStyle/>
          <a:p>
            <a:pPr algn="ctr"/>
            <a:r>
              <a:rPr lang="en-GB" sz="2700" b="1" kern="100" dirty="0">
                <a:effectLst/>
                <a:latin typeface="Calibri" panose="020F0502020204030204" pitchFamily="34" charset="0"/>
                <a:ea typeface="Calibri" panose="020F0502020204030204" pitchFamily="34" charset="0"/>
                <a:cs typeface="Times New Roman" panose="02020603050405020304" pitchFamily="18" charset="0"/>
              </a:rPr>
              <a:t>Barriers to promoting mental well-being and resilience among older adults and their caregivers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2325" dirty="0"/>
            </a:br>
            <a:endParaRPr lang="en-US" sz="2325" dirty="0"/>
          </a:p>
        </p:txBody>
      </p:sp>
      <p:sp>
        <p:nvSpPr>
          <p:cNvPr id="25" name="Oval 24"/>
          <p:cNvSpPr/>
          <p:nvPr/>
        </p:nvSpPr>
        <p:spPr>
          <a:xfrm>
            <a:off x="289144" y="1544822"/>
            <a:ext cx="2338640" cy="129250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Finance</a:t>
            </a:r>
          </a:p>
        </p:txBody>
      </p:sp>
      <p:sp>
        <p:nvSpPr>
          <p:cNvPr id="30" name="Oval 29"/>
          <p:cNvSpPr/>
          <p:nvPr/>
        </p:nvSpPr>
        <p:spPr>
          <a:xfrm>
            <a:off x="2627784" y="3532663"/>
            <a:ext cx="2752265" cy="1533011"/>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rPr>
              <a:t>Lack of trained social workers</a:t>
            </a:r>
          </a:p>
        </p:txBody>
      </p:sp>
      <p:sp>
        <p:nvSpPr>
          <p:cNvPr id="31" name="Oval 30"/>
          <p:cNvSpPr/>
          <p:nvPr/>
        </p:nvSpPr>
        <p:spPr>
          <a:xfrm>
            <a:off x="6516216" y="3506613"/>
            <a:ext cx="2627784" cy="139710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latin typeface="Times New Roman" panose="02020603050405020304" pitchFamily="18" charset="0"/>
              <a:cs typeface="Times New Roman" panose="02020603050405020304" pitchFamily="18" charset="0"/>
            </a:endParaRPr>
          </a:p>
          <a:p>
            <a:pPr algn="ctr"/>
            <a:r>
              <a:rPr lang="en-US" sz="1600" b="1" dirty="0">
                <a:solidFill>
                  <a:schemeClr val="tx1"/>
                </a:solidFill>
                <a:latin typeface="Comic Sans MS" panose="030F0702030302020204" pitchFamily="66" charset="0"/>
                <a:ea typeface="Tahoma" panose="020B0604030504040204" pitchFamily="34" charset="0"/>
                <a:cs typeface="Tahoma" panose="020B0604030504040204" pitchFamily="34" charset="0"/>
              </a:rPr>
              <a:t>Absence of supportive family and networks</a:t>
            </a:r>
          </a:p>
        </p:txBody>
      </p:sp>
      <p:sp>
        <p:nvSpPr>
          <p:cNvPr id="33" name="Oval 32"/>
          <p:cNvSpPr/>
          <p:nvPr/>
        </p:nvSpPr>
        <p:spPr>
          <a:xfrm>
            <a:off x="0" y="3024695"/>
            <a:ext cx="2668867" cy="14614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omic Sans MS" panose="030F0702030302020204" pitchFamily="66" charset="0"/>
                <a:ea typeface="Tahoma" panose="020B0604030504040204" pitchFamily="34" charset="0"/>
                <a:cs typeface="Tahoma" panose="020B0604030504040204" pitchFamily="34" charset="0"/>
              </a:rPr>
              <a:t>Culture/Religion</a:t>
            </a:r>
          </a:p>
        </p:txBody>
      </p:sp>
      <p:sp>
        <p:nvSpPr>
          <p:cNvPr id="53" name="Oval 52"/>
          <p:cNvSpPr/>
          <p:nvPr/>
        </p:nvSpPr>
        <p:spPr>
          <a:xfrm>
            <a:off x="2656019" y="2024515"/>
            <a:ext cx="2577369" cy="155573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b="1" dirty="0">
              <a:solidFill>
                <a:schemeClr val="bg1"/>
              </a:solidFill>
              <a:latin typeface="Times New Roman" panose="02020603050405020304" pitchFamily="18" charset="0"/>
              <a:cs typeface="Times New Roman" panose="02020603050405020304" pitchFamily="18" charset="0"/>
            </a:endParaRPr>
          </a:p>
          <a:p>
            <a:pPr algn="ctr"/>
            <a:r>
              <a:rPr lang="en-US" sz="16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Lack of awareness of what constitute mental well-being</a:t>
            </a:r>
          </a:p>
        </p:txBody>
      </p:sp>
      <p:sp>
        <p:nvSpPr>
          <p:cNvPr id="3" name="Oval 2">
            <a:extLst>
              <a:ext uri="{FF2B5EF4-FFF2-40B4-BE49-F238E27FC236}">
                <a16:creationId xmlns:a16="http://schemas.microsoft.com/office/drawing/2014/main" id="{203C2507-A278-909A-6012-3B6CD0134112}"/>
              </a:ext>
            </a:extLst>
          </p:cNvPr>
          <p:cNvSpPr/>
          <p:nvPr/>
        </p:nvSpPr>
        <p:spPr>
          <a:xfrm>
            <a:off x="6477928" y="2053612"/>
            <a:ext cx="2518936" cy="129250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Tahoma" panose="020B0604030504040204" pitchFamily="34" charset="0"/>
                <a:ea typeface="Tahoma" panose="020B0604030504040204" pitchFamily="34" charset="0"/>
                <a:cs typeface="Tahoma" panose="020B0604030504040204" pitchFamily="34" charset="0"/>
              </a:rPr>
              <a:t>Stigma and negative perception of mental health services </a:t>
            </a:r>
          </a:p>
        </p:txBody>
      </p:sp>
      <p:sp>
        <p:nvSpPr>
          <p:cNvPr id="4" name="Oval 3">
            <a:extLst>
              <a:ext uri="{FF2B5EF4-FFF2-40B4-BE49-F238E27FC236}">
                <a16:creationId xmlns:a16="http://schemas.microsoft.com/office/drawing/2014/main" id="{5B25B53E-93F2-825E-5DBE-9AEF6164F118}"/>
              </a:ext>
            </a:extLst>
          </p:cNvPr>
          <p:cNvSpPr/>
          <p:nvPr/>
        </p:nvSpPr>
        <p:spPr>
          <a:xfrm>
            <a:off x="4636942" y="1139347"/>
            <a:ext cx="2480648" cy="14614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Tahoma" panose="020B0604030504040204" pitchFamily="34" charset="0"/>
                <a:ea typeface="Tahoma" panose="020B0604030504040204" pitchFamily="34" charset="0"/>
                <a:cs typeface="Tahoma" panose="020B0604030504040204" pitchFamily="34" charset="0"/>
              </a:rPr>
              <a:t>Lack of access to mental health services</a:t>
            </a:r>
          </a:p>
        </p:txBody>
      </p:sp>
      <p:pic>
        <p:nvPicPr>
          <p:cNvPr id="5" name="Picture 4">
            <a:extLst>
              <a:ext uri="{FF2B5EF4-FFF2-40B4-BE49-F238E27FC236}">
                <a16:creationId xmlns:a16="http://schemas.microsoft.com/office/drawing/2014/main" id="{4D4FBD94-D7A2-4F0A-80DA-05561B9BB0BC}"/>
              </a:ext>
            </a:extLst>
          </p:cNvPr>
          <p:cNvPicPr>
            <a:picLocks noChangeAspect="1"/>
          </p:cNvPicPr>
          <p:nvPr/>
        </p:nvPicPr>
        <p:blipFill>
          <a:blip r:embed="rId3"/>
          <a:stretch>
            <a:fillRect/>
          </a:stretch>
        </p:blipFill>
        <p:spPr>
          <a:xfrm>
            <a:off x="8720384" y="1"/>
            <a:ext cx="423616" cy="411510"/>
          </a:xfrm>
          <a:prstGeom prst="rect">
            <a:avLst/>
          </a:prstGeom>
        </p:spPr>
      </p:pic>
    </p:spTree>
    <p:extLst>
      <p:ext uri="{BB962C8B-B14F-4D97-AF65-F5344CB8AC3E}">
        <p14:creationId xmlns:p14="http://schemas.microsoft.com/office/powerpoint/2010/main" val="1680010932"/>
      </p:ext>
    </p:extLst>
  </p:cSld>
  <p:clrMapOvr>
    <a:masterClrMapping/>
  </p:clrMapOvr>
  <p:transition>
    <p:blinds/>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17843</TotalTime>
  <Words>764</Words>
  <Application>Microsoft Macintosh PowerPoint</Application>
  <PresentationFormat>On-screen Show (16:9)</PresentationFormat>
  <Paragraphs>115</Paragraphs>
  <Slides>13</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Agency FB</vt:lpstr>
      <vt:lpstr>Aptos</vt:lpstr>
      <vt:lpstr>Arabic Typesetting</vt:lpstr>
      <vt:lpstr>Arial</vt:lpstr>
      <vt:lpstr>Arial Narrow</vt:lpstr>
      <vt:lpstr>Bahnschrift Light Condensed</vt:lpstr>
      <vt:lpstr>Calibri</vt:lpstr>
      <vt:lpstr>Comic Sans MS</vt:lpstr>
      <vt:lpstr>Gill Sans MT</vt:lpstr>
      <vt:lpstr>Tahoma</vt:lpstr>
      <vt:lpstr>Times New Roman</vt:lpstr>
      <vt:lpstr>Wingdings</vt:lpstr>
      <vt:lpstr>Gallery</vt:lpstr>
      <vt:lpstr>Promoting mental well-being and resilience among older adults and their caregivers in Africa: Challenges and the way forward</vt:lpstr>
      <vt:lpstr>PowerPoint Presentation</vt:lpstr>
      <vt:lpstr>                       Definition of terms</vt:lpstr>
      <vt:lpstr>PowerPoint Presentation</vt:lpstr>
      <vt:lpstr>Formal and informal social support for older adults in Africa</vt:lpstr>
      <vt:lpstr>PowerPoint Presentation</vt:lpstr>
      <vt:lpstr>Reasons for addressing mental well-being and resilience in older adults</vt:lpstr>
      <vt:lpstr>PowerPoint Presentation</vt:lpstr>
      <vt:lpstr>Barriers to promoting mental well-being and resilience among older adults and their caregivers  </vt:lpstr>
      <vt:lpstr>Strategies for promoting of mental well-being and resilience among older adults</vt:lpstr>
      <vt:lpstr>PowerPoint Presentation</vt:lpstr>
      <vt:lpstr>Conclusion</vt:lpstr>
      <vt:lpstr>                                                             </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Rugare </cp:lastModifiedBy>
  <cp:revision>181</cp:revision>
  <dcterms:created xsi:type="dcterms:W3CDTF">2014-04-01T16:27:38Z</dcterms:created>
  <dcterms:modified xsi:type="dcterms:W3CDTF">2023-10-14T09:32:18Z</dcterms:modified>
</cp:coreProperties>
</file>