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73" r:id="rId9"/>
    <p:sldId id="262" r:id="rId10"/>
    <p:sldId id="272" r:id="rId11"/>
    <p:sldId id="265" r:id="rId12"/>
    <p:sldId id="266" r:id="rId13"/>
    <p:sldId id="267" r:id="rId14"/>
    <p:sldId id="268" r:id="rId15"/>
    <p:sldId id="270" r:id="rId16"/>
    <p:sldId id="271" r:id="rId17"/>
    <p:sldId id="263" r:id="rId18"/>
    <p:sldId id="264" r:id="rId19"/>
  </p:sldIdLst>
  <p:sldSz cx="18288000" cy="10287000"/>
  <p:notesSz cx="6858000" cy="9144000"/>
  <p:embeddedFontLst>
    <p:embeddedFont>
      <p:font typeface="Agrandir Medium" pitchFamily="2" charset="77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nva Sans Bold" panose="020B0803030501040103" pitchFamily="34" charset="0"/>
      <p:regular r:id="rId26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Libre Franklin" pitchFamily="2" charset="77"/>
      <p:regular r:id="rId32"/>
      <p:bold r:id="rId33"/>
      <p:italic r:id="rId34"/>
      <p:boldItalic r:id="rId35"/>
    </p:embeddedFont>
    <p:embeddedFont>
      <p:font typeface="Montserrat" pitchFamily="2" charset="77"/>
      <p:regular r:id="rId36"/>
      <p:bold r:id="rId37"/>
      <p:italic r:id="rId38"/>
      <p:boldItalic r:id="rId39"/>
    </p:embeddedFont>
    <p:embeddedFont>
      <p:font typeface="Montserrat Bold" pitchFamily="2" charset="77"/>
      <p:regular r:id="rId40"/>
      <p:bold r:id="rId41"/>
      <p:italic r:id="rId42"/>
      <p:boldItalic r:id="rId43"/>
    </p:embeddedFont>
    <p:embeddedFont>
      <p:font typeface="Montserrat Italics" pitchFamily="2" charset="77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6" autoAdjust="0"/>
  </p:normalViewPr>
  <p:slideViewPr>
    <p:cSldViewPr>
      <p:cViewPr varScale="1">
        <p:scale>
          <a:sx n="69" d="100"/>
          <a:sy n="69" d="100"/>
        </p:scale>
        <p:origin x="9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font" Target="fonts/font2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font" Target="fonts/font2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font" Target="fonts/font26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A463D-A48E-3048-8282-63A88E9281C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5FB3-2AA8-F54D-80B1-6EE868EB4F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D5FB3-2AA8-F54D-80B1-6EE868EB4F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pc="-214" dirty="0">
                <a:latin typeface="Agrandir Medium"/>
              </a:rPr>
              <a:t>Regional bodies</a:t>
            </a:r>
          </a:p>
          <a:p>
            <a:endParaRPr lang="en-US" sz="1200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Arab Maghreb Union (UMA)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Common Market for Eastern and Southern Africa (COMESA)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Community of Sahel–Saharan States (CEN–SAD)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East African Community (EAC)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Economic Community of Central African States (ECCAS)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Economic Community of West African States (ECOWAS)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Intergovernmental Authority on Development (IGAD)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effectLst/>
                <a:latin typeface="Libre Franklin" pitchFamily="2" charset="77"/>
              </a:rPr>
              <a:t>Southern African Development Community (SADC).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D5FB3-2AA8-F54D-80B1-6EE868EB4F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75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D5FB3-2AA8-F54D-80B1-6EE868EB4F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t="-15111" b="-1511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-526087" y="-676694"/>
            <a:ext cx="8064289" cy="12103999"/>
          </a:xfrm>
          <a:custGeom>
            <a:avLst/>
            <a:gdLst/>
            <a:ahLst/>
            <a:cxnLst/>
            <a:rect l="l" t="t" r="r" b="b"/>
            <a:pathLst>
              <a:path w="8064289" h="12103999">
                <a:moveTo>
                  <a:pt x="0" y="0"/>
                </a:moveTo>
                <a:lnTo>
                  <a:pt x="8064290" y="0"/>
                </a:lnTo>
                <a:lnTo>
                  <a:pt x="8064290" y="12104000"/>
                </a:lnTo>
                <a:lnTo>
                  <a:pt x="0" y="1210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8943" r="-5894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144000" y="1730622"/>
            <a:ext cx="7830114" cy="4331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136"/>
              </a:lnSpc>
            </a:pPr>
            <a:r>
              <a:rPr lang="en-US" sz="7200" b="1" spc="-252" dirty="0">
                <a:solidFill>
                  <a:srgbClr val="000000"/>
                </a:solidFill>
                <a:latin typeface="Agrandir Medium"/>
              </a:rPr>
              <a:t>Social Work and Development Work with Older Persons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5375306"/>
            <a:ext cx="8471111" cy="3236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564"/>
              </a:lnSpc>
              <a:spcBef>
                <a:spcPct val="0"/>
              </a:spcBef>
            </a:pPr>
            <a:endParaRPr dirty="0">
              <a:solidFill>
                <a:srgbClr val="C0000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5400" u="none" spc="191" dirty="0">
                <a:solidFill>
                  <a:srgbClr val="C00000"/>
                </a:solidFill>
                <a:latin typeface="Montserrat Bold"/>
              </a:rPr>
              <a:t>African Union (AU) Policies &amp; Philosophy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2000" spc="191" dirty="0">
                <a:latin typeface="Montserrat Bold"/>
              </a:rPr>
              <a:t>Dr Rugare Mugumbate</a:t>
            </a:r>
            <a:endParaRPr lang="en-US" sz="2000" u="none" spc="191" dirty="0">
              <a:latin typeface="Montserrat Bold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750AE-5377-D5E0-823D-97FE98D25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638" y="8915759"/>
            <a:ext cx="1807879" cy="1191556"/>
          </a:xfrm>
          <a:prstGeom prst="rect">
            <a:avLst/>
          </a:prstGeom>
        </p:spPr>
      </p:pic>
      <p:pic>
        <p:nvPicPr>
          <p:cNvPr id="1030" name="Picture 6" descr="University of Johannesburg - Wikipedia">
            <a:extLst>
              <a:ext uri="{FF2B5EF4-FFF2-40B4-BE49-F238E27FC236}">
                <a16:creationId xmlns:a16="http://schemas.microsoft.com/office/drawing/2014/main" id="{A886A2B2-9CBE-B1AB-6978-E3FC7E0D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955" y="8947724"/>
            <a:ext cx="1132660" cy="11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 - University of Wollongong – UOW">
            <a:extLst>
              <a:ext uri="{FF2B5EF4-FFF2-40B4-BE49-F238E27FC236}">
                <a16:creationId xmlns:a16="http://schemas.microsoft.com/office/drawing/2014/main" id="{76FF5C99-5261-E60C-BAA6-10ADDD91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693" y="8931563"/>
            <a:ext cx="1685311" cy="112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6A5DC0D-46F8-2570-6ECF-F5C8BD397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23" y="1835163"/>
            <a:ext cx="9144000" cy="642174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3400" y="3771900"/>
            <a:ext cx="12344401" cy="2286000"/>
            <a:chOff x="0" y="0"/>
            <a:chExt cx="4519930" cy="4634230"/>
          </a:xfrm>
        </p:grpSpPr>
        <p:sp>
          <p:nvSpPr>
            <p:cNvPr id="4" name="Freeform 4"/>
            <p:cNvSpPr/>
            <p:nvPr/>
          </p:nvSpPr>
          <p:spPr>
            <a:xfrm>
              <a:off x="44450" y="49530"/>
              <a:ext cx="4427220" cy="4544060"/>
            </a:xfrm>
            <a:custGeom>
              <a:avLst/>
              <a:gdLst/>
              <a:ahLst/>
              <a:cxnLst/>
              <a:rect l="l" t="t" r="r" b="b"/>
              <a:pathLst>
                <a:path w="4427220" h="4544060">
                  <a:moveTo>
                    <a:pt x="3747770" y="454660"/>
                  </a:moveTo>
                  <a:cubicBezTo>
                    <a:pt x="3180080" y="260350"/>
                    <a:pt x="3121660" y="246380"/>
                    <a:pt x="3048000" y="231140"/>
                  </a:cubicBezTo>
                  <a:cubicBezTo>
                    <a:pt x="2974340" y="215900"/>
                    <a:pt x="2910840" y="207010"/>
                    <a:pt x="2824480" y="196850"/>
                  </a:cubicBezTo>
                  <a:cubicBezTo>
                    <a:pt x="2708910" y="182880"/>
                    <a:pt x="2561590" y="168910"/>
                    <a:pt x="2414270" y="161290"/>
                  </a:cubicBezTo>
                  <a:cubicBezTo>
                    <a:pt x="2242820" y="152400"/>
                    <a:pt x="2033270" y="157480"/>
                    <a:pt x="1859280" y="149860"/>
                  </a:cubicBezTo>
                  <a:cubicBezTo>
                    <a:pt x="1704340" y="143510"/>
                    <a:pt x="1541780" y="119380"/>
                    <a:pt x="1418590" y="121920"/>
                  </a:cubicBezTo>
                  <a:cubicBezTo>
                    <a:pt x="1328420" y="123190"/>
                    <a:pt x="1264920" y="133350"/>
                    <a:pt x="1186180" y="144780"/>
                  </a:cubicBezTo>
                  <a:cubicBezTo>
                    <a:pt x="1102360" y="156210"/>
                    <a:pt x="1008380" y="163830"/>
                    <a:pt x="928370" y="193040"/>
                  </a:cubicBezTo>
                  <a:cubicBezTo>
                    <a:pt x="849630" y="222250"/>
                    <a:pt x="774700" y="269240"/>
                    <a:pt x="708660" y="318770"/>
                  </a:cubicBezTo>
                  <a:cubicBezTo>
                    <a:pt x="643890" y="367030"/>
                    <a:pt x="585470" y="426720"/>
                    <a:pt x="532130" y="485140"/>
                  </a:cubicBezTo>
                  <a:cubicBezTo>
                    <a:pt x="480060" y="542290"/>
                    <a:pt x="433070" y="599440"/>
                    <a:pt x="392430" y="665480"/>
                  </a:cubicBezTo>
                  <a:cubicBezTo>
                    <a:pt x="349250" y="736600"/>
                    <a:pt x="317500" y="817880"/>
                    <a:pt x="285750" y="900430"/>
                  </a:cubicBezTo>
                  <a:cubicBezTo>
                    <a:pt x="252730" y="988060"/>
                    <a:pt x="218440" y="1080770"/>
                    <a:pt x="199390" y="1179830"/>
                  </a:cubicBezTo>
                  <a:cubicBezTo>
                    <a:pt x="177800" y="1287780"/>
                    <a:pt x="173990" y="1410970"/>
                    <a:pt x="168910" y="1525270"/>
                  </a:cubicBezTo>
                  <a:cubicBezTo>
                    <a:pt x="163830" y="1637030"/>
                    <a:pt x="156210" y="1744980"/>
                    <a:pt x="166370" y="1859280"/>
                  </a:cubicBezTo>
                  <a:cubicBezTo>
                    <a:pt x="177800" y="1982470"/>
                    <a:pt x="229870" y="2146300"/>
                    <a:pt x="241300" y="2239010"/>
                  </a:cubicBezTo>
                  <a:cubicBezTo>
                    <a:pt x="247650" y="2291080"/>
                    <a:pt x="238760" y="2310130"/>
                    <a:pt x="246380" y="2363470"/>
                  </a:cubicBezTo>
                  <a:cubicBezTo>
                    <a:pt x="260350" y="2465070"/>
                    <a:pt x="304800" y="2693670"/>
                    <a:pt x="353060" y="2800350"/>
                  </a:cubicBezTo>
                  <a:cubicBezTo>
                    <a:pt x="384810" y="2870200"/>
                    <a:pt x="422910" y="2910840"/>
                    <a:pt x="463550" y="2960370"/>
                  </a:cubicBezTo>
                  <a:cubicBezTo>
                    <a:pt x="502920" y="3008630"/>
                    <a:pt x="551180" y="3046730"/>
                    <a:pt x="591820" y="3096260"/>
                  </a:cubicBezTo>
                  <a:cubicBezTo>
                    <a:pt x="633730" y="3147060"/>
                    <a:pt x="673100" y="3214370"/>
                    <a:pt x="711200" y="3261360"/>
                  </a:cubicBezTo>
                  <a:cubicBezTo>
                    <a:pt x="741680" y="3298190"/>
                    <a:pt x="768350" y="3329940"/>
                    <a:pt x="797560" y="3356610"/>
                  </a:cubicBezTo>
                  <a:cubicBezTo>
                    <a:pt x="824230" y="3380740"/>
                    <a:pt x="853440" y="3390900"/>
                    <a:pt x="877570" y="3416300"/>
                  </a:cubicBezTo>
                  <a:cubicBezTo>
                    <a:pt x="905510" y="3445510"/>
                    <a:pt x="918210" y="3488690"/>
                    <a:pt x="948690" y="3526790"/>
                  </a:cubicBezTo>
                  <a:cubicBezTo>
                    <a:pt x="988060" y="3576320"/>
                    <a:pt x="1043940" y="3633470"/>
                    <a:pt x="1097280" y="3684270"/>
                  </a:cubicBezTo>
                  <a:cubicBezTo>
                    <a:pt x="1153160" y="3738880"/>
                    <a:pt x="1214120" y="3790950"/>
                    <a:pt x="1277620" y="3843020"/>
                  </a:cubicBezTo>
                  <a:cubicBezTo>
                    <a:pt x="1344930" y="3898900"/>
                    <a:pt x="1409700" y="3953510"/>
                    <a:pt x="1489710" y="4008120"/>
                  </a:cubicBezTo>
                  <a:cubicBezTo>
                    <a:pt x="1582420" y="4071620"/>
                    <a:pt x="1706880" y="4144010"/>
                    <a:pt x="1805940" y="4197350"/>
                  </a:cubicBezTo>
                  <a:cubicBezTo>
                    <a:pt x="1891030" y="4243070"/>
                    <a:pt x="1981200" y="4290060"/>
                    <a:pt x="2045970" y="4314190"/>
                  </a:cubicBezTo>
                  <a:cubicBezTo>
                    <a:pt x="2086610" y="4329430"/>
                    <a:pt x="2105660" y="4333240"/>
                    <a:pt x="2150110" y="4342130"/>
                  </a:cubicBezTo>
                  <a:cubicBezTo>
                    <a:pt x="2223770" y="4356100"/>
                    <a:pt x="2340610" y="4371340"/>
                    <a:pt x="2446020" y="4378960"/>
                  </a:cubicBezTo>
                  <a:cubicBezTo>
                    <a:pt x="2566670" y="4386580"/>
                    <a:pt x="2734310" y="4389120"/>
                    <a:pt x="2835910" y="4382770"/>
                  </a:cubicBezTo>
                  <a:cubicBezTo>
                    <a:pt x="2901950" y="4378960"/>
                    <a:pt x="2931160" y="4375150"/>
                    <a:pt x="2997200" y="4361180"/>
                  </a:cubicBezTo>
                  <a:cubicBezTo>
                    <a:pt x="3106420" y="4339590"/>
                    <a:pt x="3299460" y="4290060"/>
                    <a:pt x="3427730" y="4244340"/>
                  </a:cubicBezTo>
                  <a:cubicBezTo>
                    <a:pt x="3538220" y="4204970"/>
                    <a:pt x="3648710" y="4154170"/>
                    <a:pt x="3726180" y="4113530"/>
                  </a:cubicBezTo>
                  <a:cubicBezTo>
                    <a:pt x="3778250" y="4086860"/>
                    <a:pt x="3813810" y="4071620"/>
                    <a:pt x="3853180" y="4036060"/>
                  </a:cubicBezTo>
                  <a:cubicBezTo>
                    <a:pt x="3900170" y="3992880"/>
                    <a:pt x="3944620" y="3921760"/>
                    <a:pt x="3980180" y="3864610"/>
                  </a:cubicBezTo>
                  <a:cubicBezTo>
                    <a:pt x="4013200" y="3811270"/>
                    <a:pt x="4034790" y="3768090"/>
                    <a:pt x="4064000" y="3703320"/>
                  </a:cubicBezTo>
                  <a:cubicBezTo>
                    <a:pt x="4107180" y="3609340"/>
                    <a:pt x="4177030" y="3437890"/>
                    <a:pt x="4204970" y="3348990"/>
                  </a:cubicBezTo>
                  <a:cubicBezTo>
                    <a:pt x="4221480" y="3296920"/>
                    <a:pt x="4224020" y="3276600"/>
                    <a:pt x="4232910" y="3223260"/>
                  </a:cubicBezTo>
                  <a:cubicBezTo>
                    <a:pt x="4248150" y="3130550"/>
                    <a:pt x="4272280" y="2936240"/>
                    <a:pt x="4269740" y="2842260"/>
                  </a:cubicBezTo>
                  <a:cubicBezTo>
                    <a:pt x="4268470" y="2786380"/>
                    <a:pt x="4254500" y="2762250"/>
                    <a:pt x="4249420" y="2710180"/>
                  </a:cubicBezTo>
                  <a:cubicBezTo>
                    <a:pt x="4243070" y="2636520"/>
                    <a:pt x="4254500" y="2538730"/>
                    <a:pt x="4244340" y="2439670"/>
                  </a:cubicBezTo>
                  <a:cubicBezTo>
                    <a:pt x="4231640" y="2319020"/>
                    <a:pt x="4204970" y="2164080"/>
                    <a:pt x="4170680" y="2040890"/>
                  </a:cubicBezTo>
                  <a:cubicBezTo>
                    <a:pt x="4138930" y="1927860"/>
                    <a:pt x="4085590" y="1827530"/>
                    <a:pt x="4051300" y="1724660"/>
                  </a:cubicBezTo>
                  <a:cubicBezTo>
                    <a:pt x="4019550" y="1629410"/>
                    <a:pt x="3999230" y="1529080"/>
                    <a:pt x="3967480" y="1443990"/>
                  </a:cubicBezTo>
                  <a:cubicBezTo>
                    <a:pt x="3938270" y="1367790"/>
                    <a:pt x="3906520" y="1299210"/>
                    <a:pt x="3870960" y="1234440"/>
                  </a:cubicBezTo>
                  <a:cubicBezTo>
                    <a:pt x="3836670" y="1172210"/>
                    <a:pt x="3792220" y="1122680"/>
                    <a:pt x="3757930" y="1061720"/>
                  </a:cubicBezTo>
                  <a:cubicBezTo>
                    <a:pt x="3721100" y="998220"/>
                    <a:pt x="3686810" y="927100"/>
                    <a:pt x="3657600" y="859790"/>
                  </a:cubicBezTo>
                  <a:cubicBezTo>
                    <a:pt x="3629660" y="795020"/>
                    <a:pt x="3605530" y="732790"/>
                    <a:pt x="3585210" y="666750"/>
                  </a:cubicBezTo>
                  <a:cubicBezTo>
                    <a:pt x="3563620" y="599440"/>
                    <a:pt x="3567430" y="520700"/>
                    <a:pt x="3533140" y="458470"/>
                  </a:cubicBezTo>
                  <a:cubicBezTo>
                    <a:pt x="3497580" y="393700"/>
                    <a:pt x="3388360" y="339090"/>
                    <a:pt x="3369310" y="289560"/>
                  </a:cubicBezTo>
                  <a:cubicBezTo>
                    <a:pt x="3357880" y="260350"/>
                    <a:pt x="3360420" y="228600"/>
                    <a:pt x="3371850" y="208280"/>
                  </a:cubicBezTo>
                  <a:cubicBezTo>
                    <a:pt x="3383280" y="186690"/>
                    <a:pt x="3418840" y="167640"/>
                    <a:pt x="3440430" y="163830"/>
                  </a:cubicBezTo>
                  <a:cubicBezTo>
                    <a:pt x="3458210" y="161290"/>
                    <a:pt x="3478530" y="168910"/>
                    <a:pt x="3493770" y="177800"/>
                  </a:cubicBezTo>
                  <a:cubicBezTo>
                    <a:pt x="3509010" y="186690"/>
                    <a:pt x="3524250" y="203200"/>
                    <a:pt x="3529330" y="220980"/>
                  </a:cubicBezTo>
                  <a:cubicBezTo>
                    <a:pt x="3535680" y="242570"/>
                    <a:pt x="3529330" y="283210"/>
                    <a:pt x="3517900" y="302260"/>
                  </a:cubicBezTo>
                  <a:cubicBezTo>
                    <a:pt x="3507740" y="318770"/>
                    <a:pt x="3488690" y="328930"/>
                    <a:pt x="3472180" y="334010"/>
                  </a:cubicBezTo>
                  <a:cubicBezTo>
                    <a:pt x="3455670" y="339090"/>
                    <a:pt x="3434080" y="339090"/>
                    <a:pt x="3417570" y="332740"/>
                  </a:cubicBezTo>
                  <a:cubicBezTo>
                    <a:pt x="3401060" y="326390"/>
                    <a:pt x="3383280" y="312420"/>
                    <a:pt x="3374390" y="297180"/>
                  </a:cubicBezTo>
                  <a:cubicBezTo>
                    <a:pt x="3365500" y="281940"/>
                    <a:pt x="3357880" y="261620"/>
                    <a:pt x="3360420" y="243840"/>
                  </a:cubicBezTo>
                  <a:cubicBezTo>
                    <a:pt x="3364230" y="222250"/>
                    <a:pt x="3385820" y="187960"/>
                    <a:pt x="3404870" y="175260"/>
                  </a:cubicBezTo>
                  <a:cubicBezTo>
                    <a:pt x="3420110" y="165100"/>
                    <a:pt x="3441700" y="162560"/>
                    <a:pt x="3459480" y="165100"/>
                  </a:cubicBezTo>
                  <a:cubicBezTo>
                    <a:pt x="3477260" y="167640"/>
                    <a:pt x="3493770" y="175260"/>
                    <a:pt x="3509010" y="189230"/>
                  </a:cubicBezTo>
                  <a:cubicBezTo>
                    <a:pt x="3529330" y="208280"/>
                    <a:pt x="3566160" y="280670"/>
                    <a:pt x="3562350" y="283210"/>
                  </a:cubicBezTo>
                  <a:cubicBezTo>
                    <a:pt x="3559810" y="285750"/>
                    <a:pt x="3500120" y="224790"/>
                    <a:pt x="3502660" y="222250"/>
                  </a:cubicBezTo>
                  <a:cubicBezTo>
                    <a:pt x="3505200" y="219710"/>
                    <a:pt x="3562350" y="255270"/>
                    <a:pt x="3587750" y="274320"/>
                  </a:cubicBezTo>
                  <a:cubicBezTo>
                    <a:pt x="3611880" y="293370"/>
                    <a:pt x="3634740" y="312420"/>
                    <a:pt x="3652520" y="336550"/>
                  </a:cubicBezTo>
                  <a:cubicBezTo>
                    <a:pt x="3671570" y="361950"/>
                    <a:pt x="3684270" y="387350"/>
                    <a:pt x="3699510" y="426720"/>
                  </a:cubicBezTo>
                  <a:cubicBezTo>
                    <a:pt x="3726180" y="495300"/>
                    <a:pt x="3747770" y="632460"/>
                    <a:pt x="3776980" y="718820"/>
                  </a:cubicBezTo>
                  <a:cubicBezTo>
                    <a:pt x="3801110" y="789940"/>
                    <a:pt x="3822700" y="839470"/>
                    <a:pt x="3856990" y="908050"/>
                  </a:cubicBezTo>
                  <a:cubicBezTo>
                    <a:pt x="3900170" y="995680"/>
                    <a:pt x="3978910" y="1109980"/>
                    <a:pt x="4024630" y="1196340"/>
                  </a:cubicBezTo>
                  <a:cubicBezTo>
                    <a:pt x="4060190" y="1264920"/>
                    <a:pt x="4079240" y="1303020"/>
                    <a:pt x="4110990" y="1383030"/>
                  </a:cubicBezTo>
                  <a:cubicBezTo>
                    <a:pt x="4165600" y="1518920"/>
                    <a:pt x="4250690" y="1762760"/>
                    <a:pt x="4300220" y="1945640"/>
                  </a:cubicBezTo>
                  <a:cubicBezTo>
                    <a:pt x="4344670" y="2113280"/>
                    <a:pt x="4382770" y="2292350"/>
                    <a:pt x="4399280" y="2438400"/>
                  </a:cubicBezTo>
                  <a:cubicBezTo>
                    <a:pt x="4411980" y="2553970"/>
                    <a:pt x="4400550" y="2679700"/>
                    <a:pt x="4408170" y="2753360"/>
                  </a:cubicBezTo>
                  <a:cubicBezTo>
                    <a:pt x="4411980" y="2794000"/>
                    <a:pt x="4423410" y="2806700"/>
                    <a:pt x="4424680" y="2847340"/>
                  </a:cubicBezTo>
                  <a:cubicBezTo>
                    <a:pt x="4427220" y="2924810"/>
                    <a:pt x="4410710" y="3077210"/>
                    <a:pt x="4391660" y="3183890"/>
                  </a:cubicBezTo>
                  <a:cubicBezTo>
                    <a:pt x="4373880" y="3284220"/>
                    <a:pt x="4349750" y="3370580"/>
                    <a:pt x="4315460" y="3469640"/>
                  </a:cubicBezTo>
                  <a:cubicBezTo>
                    <a:pt x="4276090" y="3583940"/>
                    <a:pt x="4212590" y="3732530"/>
                    <a:pt x="4164330" y="3831590"/>
                  </a:cubicBezTo>
                  <a:cubicBezTo>
                    <a:pt x="4128770" y="3903980"/>
                    <a:pt x="4095750" y="3966210"/>
                    <a:pt x="4061460" y="4015740"/>
                  </a:cubicBezTo>
                  <a:cubicBezTo>
                    <a:pt x="4036060" y="4053840"/>
                    <a:pt x="4022090" y="4076700"/>
                    <a:pt x="3985260" y="4108450"/>
                  </a:cubicBezTo>
                  <a:cubicBezTo>
                    <a:pt x="3926840" y="4160520"/>
                    <a:pt x="3815080" y="4227830"/>
                    <a:pt x="3726180" y="4274820"/>
                  </a:cubicBezTo>
                  <a:cubicBezTo>
                    <a:pt x="3641090" y="4319270"/>
                    <a:pt x="3557270" y="4351020"/>
                    <a:pt x="3462020" y="4385310"/>
                  </a:cubicBezTo>
                  <a:cubicBezTo>
                    <a:pt x="3352800" y="4424680"/>
                    <a:pt x="3214370" y="4465320"/>
                    <a:pt x="3102610" y="4490720"/>
                  </a:cubicBezTo>
                  <a:cubicBezTo>
                    <a:pt x="3007360" y="4512310"/>
                    <a:pt x="2937510" y="4526280"/>
                    <a:pt x="2835910" y="4533900"/>
                  </a:cubicBezTo>
                  <a:cubicBezTo>
                    <a:pt x="2702560" y="4544060"/>
                    <a:pt x="2508250" y="4542790"/>
                    <a:pt x="2367280" y="4528820"/>
                  </a:cubicBezTo>
                  <a:cubicBezTo>
                    <a:pt x="2250440" y="4517390"/>
                    <a:pt x="2132330" y="4493260"/>
                    <a:pt x="2051050" y="4471670"/>
                  </a:cubicBezTo>
                  <a:cubicBezTo>
                    <a:pt x="1997710" y="4457700"/>
                    <a:pt x="1973580" y="4447540"/>
                    <a:pt x="1921510" y="4424680"/>
                  </a:cubicBezTo>
                  <a:cubicBezTo>
                    <a:pt x="1833880" y="4386580"/>
                    <a:pt x="1673860" y="4301490"/>
                    <a:pt x="1577340" y="4246880"/>
                  </a:cubicBezTo>
                  <a:cubicBezTo>
                    <a:pt x="1503680" y="4204970"/>
                    <a:pt x="1450340" y="4170680"/>
                    <a:pt x="1388110" y="4130040"/>
                  </a:cubicBezTo>
                  <a:cubicBezTo>
                    <a:pt x="1325880" y="4088130"/>
                    <a:pt x="1264920" y="4046220"/>
                    <a:pt x="1203960" y="3997960"/>
                  </a:cubicBezTo>
                  <a:cubicBezTo>
                    <a:pt x="1140460" y="3948430"/>
                    <a:pt x="1079500" y="3901440"/>
                    <a:pt x="1013460" y="3835400"/>
                  </a:cubicBezTo>
                  <a:cubicBezTo>
                    <a:pt x="927100" y="3750310"/>
                    <a:pt x="812800" y="3590290"/>
                    <a:pt x="740410" y="3517900"/>
                  </a:cubicBezTo>
                  <a:cubicBezTo>
                    <a:pt x="698500" y="3475990"/>
                    <a:pt x="662940" y="3456940"/>
                    <a:pt x="632460" y="3426460"/>
                  </a:cubicBezTo>
                  <a:cubicBezTo>
                    <a:pt x="607060" y="3401060"/>
                    <a:pt x="598170" y="3385820"/>
                    <a:pt x="568960" y="3350260"/>
                  </a:cubicBezTo>
                  <a:cubicBezTo>
                    <a:pt x="501650" y="3267710"/>
                    <a:pt x="299720" y="3027680"/>
                    <a:pt x="241300" y="2932430"/>
                  </a:cubicBezTo>
                  <a:cubicBezTo>
                    <a:pt x="213360" y="2887980"/>
                    <a:pt x="208280" y="2877820"/>
                    <a:pt x="191770" y="2829560"/>
                  </a:cubicBezTo>
                  <a:cubicBezTo>
                    <a:pt x="156210" y="2724150"/>
                    <a:pt x="101600" y="2423160"/>
                    <a:pt x="86360" y="2313940"/>
                  </a:cubicBezTo>
                  <a:cubicBezTo>
                    <a:pt x="80010" y="2263140"/>
                    <a:pt x="85090" y="2249170"/>
                    <a:pt x="78740" y="2202180"/>
                  </a:cubicBezTo>
                  <a:cubicBezTo>
                    <a:pt x="67310" y="2119630"/>
                    <a:pt x="15240" y="1934210"/>
                    <a:pt x="7620" y="1860550"/>
                  </a:cubicBezTo>
                  <a:cubicBezTo>
                    <a:pt x="3810" y="1824990"/>
                    <a:pt x="6350" y="1817370"/>
                    <a:pt x="6350" y="1781810"/>
                  </a:cubicBezTo>
                  <a:cubicBezTo>
                    <a:pt x="6350" y="1703070"/>
                    <a:pt x="0" y="1483360"/>
                    <a:pt x="11430" y="1405890"/>
                  </a:cubicBezTo>
                  <a:cubicBezTo>
                    <a:pt x="16510" y="1370330"/>
                    <a:pt x="27940" y="1361440"/>
                    <a:pt x="34290" y="1328420"/>
                  </a:cubicBezTo>
                  <a:cubicBezTo>
                    <a:pt x="44450" y="1270000"/>
                    <a:pt x="34290" y="1169670"/>
                    <a:pt x="53340" y="1085850"/>
                  </a:cubicBezTo>
                  <a:cubicBezTo>
                    <a:pt x="74930" y="988060"/>
                    <a:pt x="132080" y="869950"/>
                    <a:pt x="170180" y="779780"/>
                  </a:cubicBezTo>
                  <a:cubicBezTo>
                    <a:pt x="200660" y="707390"/>
                    <a:pt x="226060" y="645160"/>
                    <a:pt x="261620" y="585470"/>
                  </a:cubicBezTo>
                  <a:cubicBezTo>
                    <a:pt x="294640" y="529590"/>
                    <a:pt x="325120" y="486410"/>
                    <a:pt x="374650" y="431800"/>
                  </a:cubicBezTo>
                  <a:cubicBezTo>
                    <a:pt x="441960" y="358140"/>
                    <a:pt x="556260" y="255270"/>
                    <a:pt x="638810" y="194310"/>
                  </a:cubicBezTo>
                  <a:cubicBezTo>
                    <a:pt x="703580" y="147320"/>
                    <a:pt x="773430" y="109220"/>
                    <a:pt x="822960" y="87630"/>
                  </a:cubicBezTo>
                  <a:cubicBezTo>
                    <a:pt x="853440" y="73660"/>
                    <a:pt x="864870" y="69850"/>
                    <a:pt x="899160" y="62230"/>
                  </a:cubicBezTo>
                  <a:cubicBezTo>
                    <a:pt x="962660" y="46990"/>
                    <a:pt x="1088390" y="30480"/>
                    <a:pt x="1178560" y="20320"/>
                  </a:cubicBezTo>
                  <a:cubicBezTo>
                    <a:pt x="1262380" y="10160"/>
                    <a:pt x="1328420" y="2540"/>
                    <a:pt x="1421130" y="1270"/>
                  </a:cubicBezTo>
                  <a:cubicBezTo>
                    <a:pt x="1545590" y="0"/>
                    <a:pt x="1704340" y="21590"/>
                    <a:pt x="1859280" y="25400"/>
                  </a:cubicBezTo>
                  <a:cubicBezTo>
                    <a:pt x="2034540" y="30480"/>
                    <a:pt x="2227580" y="13970"/>
                    <a:pt x="2421890" y="24130"/>
                  </a:cubicBezTo>
                  <a:cubicBezTo>
                    <a:pt x="2632710" y="34290"/>
                    <a:pt x="2918460" y="64770"/>
                    <a:pt x="3081020" y="92710"/>
                  </a:cubicBezTo>
                  <a:cubicBezTo>
                    <a:pt x="3178810" y="109220"/>
                    <a:pt x="3221990" y="120650"/>
                    <a:pt x="3312160" y="147320"/>
                  </a:cubicBezTo>
                  <a:cubicBezTo>
                    <a:pt x="3445510" y="186690"/>
                    <a:pt x="3732530" y="278130"/>
                    <a:pt x="3802380" y="320040"/>
                  </a:cubicBezTo>
                  <a:cubicBezTo>
                    <a:pt x="3823970" y="334010"/>
                    <a:pt x="3834130" y="340360"/>
                    <a:pt x="3840480" y="355600"/>
                  </a:cubicBezTo>
                  <a:cubicBezTo>
                    <a:pt x="3848100" y="373380"/>
                    <a:pt x="3846830" y="405130"/>
                    <a:pt x="3839210" y="422910"/>
                  </a:cubicBezTo>
                  <a:cubicBezTo>
                    <a:pt x="3831590" y="438150"/>
                    <a:pt x="3815080" y="450850"/>
                    <a:pt x="3799840" y="455930"/>
                  </a:cubicBezTo>
                  <a:cubicBezTo>
                    <a:pt x="3784600" y="461010"/>
                    <a:pt x="3747770" y="454660"/>
                    <a:pt x="3747770" y="454660"/>
                  </a:cubicBezTo>
                </a:path>
              </a:pathLst>
            </a:custGeom>
            <a:solidFill>
              <a:srgbClr val="14C24A"/>
            </a:solidFill>
            <a:ln cap="sq">
              <a:noFill/>
              <a:prstDash val="solid"/>
              <a:miter/>
            </a:ln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13798FB-474C-09DA-A95D-3FF6A08D80AF}"/>
              </a:ext>
            </a:extLst>
          </p:cNvPr>
          <p:cNvSpPr txBox="1"/>
          <p:nvPr/>
        </p:nvSpPr>
        <p:spPr>
          <a:xfrm>
            <a:off x="1825541" y="720903"/>
            <a:ext cx="8758277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Theories of Ageing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7CEDA0-B79F-7FD1-7ADC-0C07C56F9BDB}"/>
              </a:ext>
            </a:extLst>
          </p:cNvPr>
          <p:cNvSpPr txBox="1"/>
          <p:nvPr/>
        </p:nvSpPr>
        <p:spPr>
          <a:xfrm>
            <a:off x="13639800" y="4357113"/>
            <a:ext cx="38312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214" dirty="0">
                <a:solidFill>
                  <a:schemeClr val="accent1">
                    <a:lumMod val="50000"/>
                  </a:schemeClr>
                </a:solidFill>
                <a:latin typeface="Agrandir Medium"/>
              </a:rPr>
              <a:t>100+ Africa theories on ASWDNet  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B31BF-0102-034B-E3A7-5EB21F6C581D}"/>
              </a:ext>
            </a:extLst>
          </p:cNvPr>
          <p:cNvSpPr txBox="1"/>
          <p:nvPr/>
        </p:nvSpPr>
        <p:spPr>
          <a:xfrm>
            <a:off x="1825541" y="8342920"/>
            <a:ext cx="14168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pc="-214" dirty="0">
                <a:solidFill>
                  <a:schemeClr val="bg1"/>
                </a:solidFill>
                <a:latin typeface="Agrandir Medium"/>
              </a:rPr>
              <a:t>Where to get literature (or publish) and other resources on aging, Ubuntu? </a:t>
            </a:r>
          </a:p>
        </p:txBody>
      </p:sp>
    </p:spTree>
    <p:extLst>
      <p:ext uri="{BB962C8B-B14F-4D97-AF65-F5344CB8AC3E}">
        <p14:creationId xmlns:p14="http://schemas.microsoft.com/office/powerpoint/2010/main" val="333330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74A4E3E7-E256-8DA5-0053-0956B6A8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36" y="1092995"/>
            <a:ext cx="15726126" cy="7124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5561B4-97C0-92E0-9236-D6B7CD7CAB90}"/>
              </a:ext>
            </a:extLst>
          </p:cNvPr>
          <p:cNvSpPr txBox="1"/>
          <p:nvPr/>
        </p:nvSpPr>
        <p:spPr>
          <a:xfrm>
            <a:off x="1985923" y="8256904"/>
            <a:ext cx="14061157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Journal of Development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104385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56C4053-CAA4-FA7F-5B36-7DDFDF6557D5}"/>
              </a:ext>
            </a:extLst>
          </p:cNvPr>
          <p:cNvSpPr txBox="1"/>
          <p:nvPr/>
        </p:nvSpPr>
        <p:spPr>
          <a:xfrm>
            <a:off x="1752600" y="8343900"/>
            <a:ext cx="15335608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Journal of Social Issues in NCDs &amp; Disability</a:t>
            </a: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07179FAF-F41F-E7B4-A91F-0B67886B7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33500"/>
            <a:ext cx="10143825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4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A1417548-9C92-0EA0-2F67-71A92A061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57300"/>
            <a:ext cx="12077257" cy="6773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660A98-AD10-27CE-AB92-49B9427D8020}"/>
              </a:ext>
            </a:extLst>
          </p:cNvPr>
          <p:cNvSpPr txBox="1"/>
          <p:nvPr/>
        </p:nvSpPr>
        <p:spPr>
          <a:xfrm>
            <a:off x="2362200" y="8511256"/>
            <a:ext cx="10971914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African Journal of Social Work</a:t>
            </a:r>
          </a:p>
        </p:txBody>
      </p:sp>
    </p:spTree>
    <p:extLst>
      <p:ext uri="{BB962C8B-B14F-4D97-AF65-F5344CB8AC3E}">
        <p14:creationId xmlns:p14="http://schemas.microsoft.com/office/powerpoint/2010/main" val="2476579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660A98-AD10-27CE-AB92-49B9427D8020}"/>
              </a:ext>
            </a:extLst>
          </p:cNvPr>
          <p:cNvSpPr txBox="1"/>
          <p:nvPr/>
        </p:nvSpPr>
        <p:spPr>
          <a:xfrm>
            <a:off x="1447800" y="8572500"/>
            <a:ext cx="9557616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 err="1">
                <a:solidFill>
                  <a:schemeClr val="bg1"/>
                </a:solidFill>
                <a:latin typeface="Agrandir Medium"/>
              </a:rPr>
              <a:t>www.africasocialwork.net</a:t>
            </a:r>
            <a:endParaRPr lang="en-US" sz="6138" spc="-214" dirty="0">
              <a:solidFill>
                <a:schemeClr val="bg1"/>
              </a:solidFill>
              <a:latin typeface="Agrandir Medium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F75EA29-E0C6-1E09-F73D-809CBD440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70695"/>
            <a:ext cx="15468601" cy="6968404"/>
          </a:xfrm>
          <a:prstGeom prst="rect">
            <a:avLst/>
          </a:prstGeom>
        </p:spPr>
      </p:pic>
      <p:pic>
        <p:nvPicPr>
          <p:cNvPr id="1026" name="Picture 2" descr="ASWNet)website">
            <a:extLst>
              <a:ext uri="{FF2B5EF4-FFF2-40B4-BE49-F238E27FC236}">
                <a16:creationId xmlns:a16="http://schemas.microsoft.com/office/drawing/2014/main" id="{C80BE8D2-EA53-C4E0-0FDA-A47774B13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6705600"/>
            <a:ext cx="3200399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72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79AB72-B727-CA48-335F-F771709C5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1450756"/>
            <a:ext cx="13601700" cy="7718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18473-2D97-3891-99E7-9DBAD9F69D2B}"/>
              </a:ext>
            </a:extLst>
          </p:cNvPr>
          <p:cNvSpPr txBox="1"/>
          <p:nvPr/>
        </p:nvSpPr>
        <p:spPr>
          <a:xfrm>
            <a:off x="2362200" y="9176293"/>
            <a:ext cx="11345029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Country laws, policies and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60A98-AD10-27CE-AB92-49B9427D8020}"/>
              </a:ext>
            </a:extLst>
          </p:cNvPr>
          <p:cNvSpPr txBox="1"/>
          <p:nvPr/>
        </p:nvSpPr>
        <p:spPr>
          <a:xfrm>
            <a:off x="3247053" y="1714500"/>
            <a:ext cx="2932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www.au.int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17594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5F46BB-7E95-0362-0D4B-270875938471}"/>
              </a:ext>
            </a:extLst>
          </p:cNvPr>
          <p:cNvSpPr txBox="1"/>
          <p:nvPr/>
        </p:nvSpPr>
        <p:spPr>
          <a:xfrm>
            <a:off x="4038600" y="8858842"/>
            <a:ext cx="9443226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Regional policies and plans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D92B820-306B-5BFD-C443-EAAC668BE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13" y="560980"/>
            <a:ext cx="11734800" cy="832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1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57914" y="1831340"/>
            <a:ext cx="7410686" cy="7529984"/>
          </a:xfrm>
          <a:custGeom>
            <a:avLst/>
            <a:gdLst/>
            <a:ahLst/>
            <a:cxnLst/>
            <a:rect l="l" t="t" r="r" b="b"/>
            <a:pathLst>
              <a:path w="8332624" h="8332624">
                <a:moveTo>
                  <a:pt x="0" y="0"/>
                </a:moveTo>
                <a:lnTo>
                  <a:pt x="8332624" y="0"/>
                </a:lnTo>
                <a:lnTo>
                  <a:pt x="8332624" y="8332624"/>
                </a:lnTo>
                <a:lnTo>
                  <a:pt x="0" y="833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1997" y="1831340"/>
            <a:ext cx="7204104" cy="6452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Canva Sans Bold"/>
              </a:rPr>
              <a:t>You are all invited</a:t>
            </a:r>
          </a:p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Canva Sans Bold"/>
              </a:rPr>
              <a:t>8 December 2023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" y="1028700"/>
            <a:ext cx="15011400" cy="8546000"/>
          </a:xfrm>
          <a:custGeom>
            <a:avLst/>
            <a:gdLst/>
            <a:ahLst/>
            <a:cxnLst/>
            <a:rect l="l" t="t" r="r" b="b"/>
            <a:pathLst>
              <a:path w="15468916" h="8862400">
                <a:moveTo>
                  <a:pt x="0" y="0"/>
                </a:moveTo>
                <a:lnTo>
                  <a:pt x="15468916" y="0"/>
                </a:lnTo>
                <a:lnTo>
                  <a:pt x="15468916" y="8862400"/>
                </a:lnTo>
                <a:lnTo>
                  <a:pt x="0" y="8862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pic>
        <p:nvPicPr>
          <p:cNvPr id="3" name="Picture 2" descr="ASWNet)website">
            <a:extLst>
              <a:ext uri="{FF2B5EF4-FFF2-40B4-BE49-F238E27FC236}">
                <a16:creationId xmlns:a16="http://schemas.microsoft.com/office/drawing/2014/main" id="{D5735483-727A-4D32-4310-53B913B4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957" y="6134101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1019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-1828800" y="410194"/>
            <a:ext cx="3227940" cy="294143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6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50875" y="1317894"/>
            <a:ext cx="7512993" cy="105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136"/>
              </a:lnSpc>
            </a:pPr>
            <a:r>
              <a:rPr lang="en-US" sz="7200" spc="-252" dirty="0">
                <a:solidFill>
                  <a:srgbClr val="000000"/>
                </a:solidFill>
                <a:latin typeface="Agrandir Medium"/>
              </a:rPr>
              <a:t>Contents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4247" y="2882051"/>
            <a:ext cx="9137953" cy="6472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3200" dirty="0">
                <a:latin typeface="Century Gothic" panose="020B0502020202020204" pitchFamily="34" charset="0"/>
              </a:rPr>
              <a:t>Two major AU policies on older people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latin typeface="Century Gothic" panose="020B0502020202020204" pitchFamily="34" charset="0"/>
              </a:rPr>
              <a:t>Framework and Plan of Action on Ageing:</a:t>
            </a:r>
          </a:p>
          <a:p>
            <a:pPr marL="2286000" lvl="4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latin typeface="Century Gothic" panose="020B0502020202020204" pitchFamily="34" charset="0"/>
              </a:rPr>
              <a:t>Family and Community focus</a:t>
            </a:r>
          </a:p>
          <a:p>
            <a:pPr marL="3200400" lvl="6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3200" dirty="0">
                <a:latin typeface="Century Gothic" panose="020B0502020202020204" pitchFamily="34" charset="0"/>
              </a:rPr>
              <a:t>Key approaches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3200" dirty="0">
                <a:latin typeface="Century Gothic" panose="020B0502020202020204" pitchFamily="34" charset="0"/>
              </a:rPr>
              <a:t>Philosophy and theories behind AU framework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AU" sz="3200" dirty="0">
                <a:latin typeface="Century Gothic" panose="020B0502020202020204" pitchFamily="34" charset="0"/>
              </a:rPr>
              <a:t>Sources of literature and other resources </a:t>
            </a:r>
          </a:p>
          <a:p>
            <a:pPr>
              <a:lnSpc>
                <a:spcPct val="150000"/>
              </a:lnSpc>
            </a:pPr>
            <a:endParaRPr lang="en-AU" sz="2800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02250E-4094-AD5C-35D4-CBA06BF90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0" y="1092470"/>
            <a:ext cx="6089592" cy="826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t="-15111" b="-1511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25136" y="4995333"/>
            <a:ext cx="6747024" cy="4262967"/>
            <a:chOff x="0" y="0"/>
            <a:chExt cx="1974687" cy="12476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74687" cy="1247665"/>
            </a:xfrm>
            <a:custGeom>
              <a:avLst/>
              <a:gdLst/>
              <a:ahLst/>
              <a:cxnLst/>
              <a:rect l="l" t="t" r="r" b="b"/>
              <a:pathLst>
                <a:path w="1974687" h="1247665">
                  <a:moveTo>
                    <a:pt x="27539" y="0"/>
                  </a:moveTo>
                  <a:lnTo>
                    <a:pt x="1947148" y="0"/>
                  </a:lnTo>
                  <a:cubicBezTo>
                    <a:pt x="1962358" y="0"/>
                    <a:pt x="1974687" y="12330"/>
                    <a:pt x="1974687" y="27539"/>
                  </a:cubicBezTo>
                  <a:lnTo>
                    <a:pt x="1974687" y="1220126"/>
                  </a:lnTo>
                  <a:cubicBezTo>
                    <a:pt x="1974687" y="1235336"/>
                    <a:pt x="1962358" y="1247665"/>
                    <a:pt x="1947148" y="1247665"/>
                  </a:cubicBezTo>
                  <a:lnTo>
                    <a:pt x="27539" y="1247665"/>
                  </a:lnTo>
                  <a:cubicBezTo>
                    <a:pt x="12330" y="1247665"/>
                    <a:pt x="0" y="1235336"/>
                    <a:pt x="0" y="1220126"/>
                  </a:cubicBezTo>
                  <a:lnTo>
                    <a:pt x="0" y="27539"/>
                  </a:lnTo>
                  <a:cubicBezTo>
                    <a:pt x="0" y="12330"/>
                    <a:pt x="12330" y="0"/>
                    <a:pt x="27539" y="0"/>
                  </a:cubicBezTo>
                  <a:close/>
                </a:path>
              </a:pathLst>
            </a:custGeom>
            <a:solidFill>
              <a:srgbClr val="AADBC0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44984" y="5719657"/>
            <a:ext cx="4799161" cy="226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79"/>
              </a:lnSpc>
              <a:spcBef>
                <a:spcPct val="0"/>
              </a:spcBef>
            </a:pPr>
            <a:r>
              <a:rPr lang="en-US" sz="3999" spc="-123">
                <a:solidFill>
                  <a:srgbClr val="000000"/>
                </a:solidFill>
                <a:latin typeface="Montserrat"/>
              </a:rPr>
              <a:t>Protocol on the Rights of Older Persons, 2016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225136" y="3540616"/>
            <a:ext cx="6747024" cy="1323119"/>
            <a:chOff x="0" y="0"/>
            <a:chExt cx="1974687" cy="3872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74687" cy="387244"/>
            </a:xfrm>
            <a:custGeom>
              <a:avLst/>
              <a:gdLst/>
              <a:ahLst/>
              <a:cxnLst/>
              <a:rect l="l" t="t" r="r" b="b"/>
              <a:pathLst>
                <a:path w="1974687" h="387244">
                  <a:moveTo>
                    <a:pt x="27539" y="0"/>
                  </a:moveTo>
                  <a:lnTo>
                    <a:pt x="1947148" y="0"/>
                  </a:lnTo>
                  <a:cubicBezTo>
                    <a:pt x="1962358" y="0"/>
                    <a:pt x="1974687" y="12330"/>
                    <a:pt x="1974687" y="27539"/>
                  </a:cubicBezTo>
                  <a:lnTo>
                    <a:pt x="1974687" y="359705"/>
                  </a:lnTo>
                  <a:cubicBezTo>
                    <a:pt x="1974687" y="374915"/>
                    <a:pt x="1962358" y="387244"/>
                    <a:pt x="1947148" y="387244"/>
                  </a:cubicBezTo>
                  <a:lnTo>
                    <a:pt x="27539" y="387244"/>
                  </a:lnTo>
                  <a:cubicBezTo>
                    <a:pt x="12330" y="387244"/>
                    <a:pt x="0" y="374915"/>
                    <a:pt x="0" y="359705"/>
                  </a:cubicBezTo>
                  <a:lnTo>
                    <a:pt x="0" y="27539"/>
                  </a:lnTo>
                  <a:cubicBezTo>
                    <a:pt x="0" y="12330"/>
                    <a:pt x="12330" y="0"/>
                    <a:pt x="27539" y="0"/>
                  </a:cubicBezTo>
                  <a:close/>
                </a:path>
              </a:pathLst>
            </a:custGeom>
            <a:solidFill>
              <a:srgbClr val="AADBC0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76163" y="3826064"/>
            <a:ext cx="5644970" cy="77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22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grandir Medium"/>
              </a:rPr>
              <a:t>Protocol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125340" y="4995333"/>
            <a:ext cx="6747024" cy="4262967"/>
            <a:chOff x="0" y="0"/>
            <a:chExt cx="1974687" cy="12476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4687" cy="1247665"/>
            </a:xfrm>
            <a:custGeom>
              <a:avLst/>
              <a:gdLst/>
              <a:ahLst/>
              <a:cxnLst/>
              <a:rect l="l" t="t" r="r" b="b"/>
              <a:pathLst>
                <a:path w="1974687" h="1247665">
                  <a:moveTo>
                    <a:pt x="27539" y="0"/>
                  </a:moveTo>
                  <a:lnTo>
                    <a:pt x="1947148" y="0"/>
                  </a:lnTo>
                  <a:cubicBezTo>
                    <a:pt x="1962358" y="0"/>
                    <a:pt x="1974687" y="12330"/>
                    <a:pt x="1974687" y="27539"/>
                  </a:cubicBezTo>
                  <a:lnTo>
                    <a:pt x="1974687" y="1220126"/>
                  </a:lnTo>
                  <a:cubicBezTo>
                    <a:pt x="1974687" y="1235336"/>
                    <a:pt x="1962358" y="1247665"/>
                    <a:pt x="1947148" y="1247665"/>
                  </a:cubicBezTo>
                  <a:lnTo>
                    <a:pt x="27539" y="1247665"/>
                  </a:lnTo>
                  <a:cubicBezTo>
                    <a:pt x="12330" y="1247665"/>
                    <a:pt x="0" y="1235336"/>
                    <a:pt x="0" y="1220126"/>
                  </a:cubicBezTo>
                  <a:lnTo>
                    <a:pt x="0" y="27539"/>
                  </a:lnTo>
                  <a:cubicBezTo>
                    <a:pt x="0" y="12330"/>
                    <a:pt x="12330" y="0"/>
                    <a:pt x="27539" y="0"/>
                  </a:cubicBezTo>
                  <a:close/>
                </a:path>
              </a:pathLst>
            </a:custGeom>
            <a:solidFill>
              <a:srgbClr val="8BBD94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25340" y="3550140"/>
            <a:ext cx="6747024" cy="1323119"/>
            <a:chOff x="0" y="0"/>
            <a:chExt cx="1974687" cy="38724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74687" cy="387244"/>
            </a:xfrm>
            <a:custGeom>
              <a:avLst/>
              <a:gdLst/>
              <a:ahLst/>
              <a:cxnLst/>
              <a:rect l="l" t="t" r="r" b="b"/>
              <a:pathLst>
                <a:path w="1974687" h="387244">
                  <a:moveTo>
                    <a:pt x="27539" y="0"/>
                  </a:moveTo>
                  <a:lnTo>
                    <a:pt x="1947148" y="0"/>
                  </a:lnTo>
                  <a:cubicBezTo>
                    <a:pt x="1962358" y="0"/>
                    <a:pt x="1974687" y="12330"/>
                    <a:pt x="1974687" y="27539"/>
                  </a:cubicBezTo>
                  <a:lnTo>
                    <a:pt x="1974687" y="359705"/>
                  </a:lnTo>
                  <a:cubicBezTo>
                    <a:pt x="1974687" y="374915"/>
                    <a:pt x="1962358" y="387244"/>
                    <a:pt x="1947148" y="387244"/>
                  </a:cubicBezTo>
                  <a:lnTo>
                    <a:pt x="27539" y="387244"/>
                  </a:lnTo>
                  <a:cubicBezTo>
                    <a:pt x="12330" y="387244"/>
                    <a:pt x="0" y="374915"/>
                    <a:pt x="0" y="359705"/>
                  </a:cubicBezTo>
                  <a:lnTo>
                    <a:pt x="0" y="27539"/>
                  </a:lnTo>
                  <a:cubicBezTo>
                    <a:pt x="0" y="12330"/>
                    <a:pt x="12330" y="0"/>
                    <a:pt x="27539" y="0"/>
                  </a:cubicBezTo>
                  <a:close/>
                </a:path>
              </a:pathLst>
            </a:custGeom>
            <a:solidFill>
              <a:srgbClr val="8BBD94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309770" y="3826064"/>
            <a:ext cx="6121046" cy="771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22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grandir Medium"/>
              </a:rPr>
              <a:t>Framework and Plan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1828800" y="675187"/>
            <a:ext cx="16040040" cy="210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200" spc="-252" dirty="0">
                <a:solidFill>
                  <a:srgbClr val="000000"/>
                </a:solidFill>
                <a:latin typeface="Agrandir Medium"/>
              </a:rPr>
              <a:t>Major</a:t>
            </a:r>
            <a:r>
              <a:rPr lang="en-US" sz="7500" spc="-397" dirty="0">
                <a:solidFill>
                  <a:srgbClr val="000000"/>
                </a:solidFill>
                <a:latin typeface="Agrandir Medium"/>
              </a:rPr>
              <a:t> AU Policies on </a:t>
            </a:r>
          </a:p>
          <a:p>
            <a:pPr algn="ctr">
              <a:lnSpc>
                <a:spcPts val="8100"/>
              </a:lnSpc>
            </a:pPr>
            <a:r>
              <a:rPr lang="en-US" sz="7500" spc="-397" dirty="0">
                <a:solidFill>
                  <a:srgbClr val="000000"/>
                </a:solidFill>
                <a:latin typeface="Agrandir Medium"/>
              </a:rPr>
              <a:t>Older People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928480" y="2334409"/>
            <a:ext cx="4282760" cy="959338"/>
            <a:chOff x="0" y="0"/>
            <a:chExt cx="5710347" cy="1279118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5710347" cy="1279118"/>
              <a:chOff x="0" y="0"/>
              <a:chExt cx="7937500" cy="1778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937000" cy="1778000"/>
              </a:xfrm>
              <a:custGeom>
                <a:avLst/>
                <a:gdLst/>
                <a:ahLst/>
                <a:cxnLst/>
                <a:rect l="l" t="t" r="r" b="b"/>
                <a:pathLst>
                  <a:path w="3937000" h="1778000">
                    <a:moveTo>
                      <a:pt x="317500" y="0"/>
                    </a:moveTo>
                    <a:lnTo>
                      <a:pt x="571500" y="0"/>
                    </a:lnTo>
                    <a:lnTo>
                      <a:pt x="571500" y="393700"/>
                    </a:lnTo>
                    <a:lnTo>
                      <a:pt x="495300" y="342900"/>
                    </a:lnTo>
                    <a:cubicBezTo>
                      <a:pt x="469900" y="317500"/>
                      <a:pt x="419100" y="317500"/>
                      <a:pt x="393700" y="342900"/>
                    </a:cubicBezTo>
                    <a:lnTo>
                      <a:pt x="317500" y="393700"/>
                    </a:lnTo>
                    <a:lnTo>
                      <a:pt x="317500" y="0"/>
                    </a:lnTo>
                    <a:close/>
                    <a:moveTo>
                      <a:pt x="635000" y="444500"/>
                    </a:moveTo>
                    <a:lnTo>
                      <a:pt x="635000" y="0"/>
                    </a:lnTo>
                    <a:lnTo>
                      <a:pt x="1143000" y="0"/>
                    </a:lnTo>
                    <a:cubicBezTo>
                      <a:pt x="1219200" y="0"/>
                      <a:pt x="1270000" y="50800"/>
                      <a:pt x="1270000" y="127000"/>
                    </a:cubicBezTo>
                    <a:lnTo>
                      <a:pt x="1270000" y="1295400"/>
                    </a:lnTo>
                    <a:cubicBezTo>
                      <a:pt x="1270000" y="1308100"/>
                      <a:pt x="1270000" y="1320800"/>
                      <a:pt x="1257300" y="1333500"/>
                    </a:cubicBezTo>
                    <a:cubicBezTo>
                      <a:pt x="1219200" y="1384300"/>
                      <a:pt x="1206500" y="1460500"/>
                      <a:pt x="1206500" y="1524000"/>
                    </a:cubicBezTo>
                    <a:cubicBezTo>
                      <a:pt x="1206500" y="1600200"/>
                      <a:pt x="1231900" y="1663700"/>
                      <a:pt x="1270000" y="1727200"/>
                    </a:cubicBezTo>
                    <a:cubicBezTo>
                      <a:pt x="1270000" y="1739900"/>
                      <a:pt x="1270000" y="1752600"/>
                      <a:pt x="1270000" y="1765300"/>
                    </a:cubicBezTo>
                    <a:cubicBezTo>
                      <a:pt x="1257300" y="1765300"/>
                      <a:pt x="1244600" y="1778000"/>
                      <a:pt x="1231900" y="1778000"/>
                    </a:cubicBezTo>
                    <a:lnTo>
                      <a:pt x="254000" y="1778000"/>
                    </a:lnTo>
                    <a:cubicBezTo>
                      <a:pt x="114300" y="1778000"/>
                      <a:pt x="0" y="1663700"/>
                      <a:pt x="0" y="1524000"/>
                    </a:cubicBezTo>
                    <a:lnTo>
                      <a:pt x="0" y="254000"/>
                    </a:lnTo>
                    <a:cubicBezTo>
                      <a:pt x="0" y="114300"/>
                      <a:pt x="114300" y="0"/>
                      <a:pt x="254000" y="0"/>
                    </a:cubicBezTo>
                    <a:lnTo>
                      <a:pt x="254000" y="444500"/>
                    </a:lnTo>
                    <a:cubicBezTo>
                      <a:pt x="254000" y="457200"/>
                      <a:pt x="266700" y="469900"/>
                      <a:pt x="266700" y="482600"/>
                    </a:cubicBezTo>
                    <a:cubicBezTo>
                      <a:pt x="279400" y="482600"/>
                      <a:pt x="292100" y="482600"/>
                      <a:pt x="304800" y="469900"/>
                    </a:cubicBezTo>
                    <a:lnTo>
                      <a:pt x="431800" y="393700"/>
                    </a:lnTo>
                    <a:cubicBezTo>
                      <a:pt x="431800" y="381000"/>
                      <a:pt x="457200" y="381000"/>
                      <a:pt x="457200" y="393700"/>
                    </a:cubicBezTo>
                    <a:lnTo>
                      <a:pt x="584200" y="469900"/>
                    </a:lnTo>
                    <a:cubicBezTo>
                      <a:pt x="596900" y="482600"/>
                      <a:pt x="609600" y="482600"/>
                      <a:pt x="622300" y="482600"/>
                    </a:cubicBezTo>
                    <a:cubicBezTo>
                      <a:pt x="622300" y="469900"/>
                      <a:pt x="635000" y="457200"/>
                      <a:pt x="635000" y="444500"/>
                    </a:cubicBezTo>
                    <a:close/>
                    <a:moveTo>
                      <a:pt x="1092200" y="1397000"/>
                    </a:moveTo>
                    <a:lnTo>
                      <a:pt x="228600" y="1397000"/>
                    </a:lnTo>
                    <a:cubicBezTo>
                      <a:pt x="152400" y="1397000"/>
                      <a:pt x="101600" y="1447800"/>
                      <a:pt x="101600" y="1524000"/>
                    </a:cubicBezTo>
                    <a:cubicBezTo>
                      <a:pt x="88900" y="1600200"/>
                      <a:pt x="152400" y="1651000"/>
                      <a:pt x="215900" y="1651000"/>
                    </a:cubicBezTo>
                    <a:lnTo>
                      <a:pt x="1092200" y="1651000"/>
                    </a:lnTo>
                    <a:cubicBezTo>
                      <a:pt x="1104900" y="1651000"/>
                      <a:pt x="1117600" y="1638300"/>
                      <a:pt x="1117600" y="1612900"/>
                    </a:cubicBezTo>
                    <a:cubicBezTo>
                      <a:pt x="1117600" y="1600200"/>
                      <a:pt x="1104900" y="1587500"/>
                      <a:pt x="1092200" y="1587500"/>
                    </a:cubicBezTo>
                    <a:lnTo>
                      <a:pt x="228600" y="1587500"/>
                    </a:lnTo>
                    <a:cubicBezTo>
                      <a:pt x="190500" y="1587500"/>
                      <a:pt x="165100" y="1562100"/>
                      <a:pt x="165100" y="1524000"/>
                    </a:cubicBezTo>
                    <a:cubicBezTo>
                      <a:pt x="165100" y="1485900"/>
                      <a:pt x="190500" y="1460500"/>
                      <a:pt x="228600" y="1460500"/>
                    </a:cubicBezTo>
                    <a:lnTo>
                      <a:pt x="1092200" y="1460500"/>
                    </a:lnTo>
                    <a:cubicBezTo>
                      <a:pt x="1104900" y="1460500"/>
                      <a:pt x="1117600" y="1447800"/>
                      <a:pt x="1117600" y="1435100"/>
                    </a:cubicBezTo>
                    <a:cubicBezTo>
                      <a:pt x="1117600" y="1422400"/>
                      <a:pt x="1117600" y="1409700"/>
                      <a:pt x="1117600" y="1409700"/>
                    </a:cubicBezTo>
                    <a:cubicBezTo>
                      <a:pt x="1104900" y="1397000"/>
                      <a:pt x="1092200" y="1397000"/>
                      <a:pt x="1092200" y="1397000"/>
                    </a:cubicBezTo>
                    <a:close/>
                    <a:moveTo>
                      <a:pt x="1651000" y="0"/>
                    </a:moveTo>
                    <a:lnTo>
                      <a:pt x="1905000" y="0"/>
                    </a:lnTo>
                    <a:lnTo>
                      <a:pt x="1905000" y="393700"/>
                    </a:lnTo>
                    <a:lnTo>
                      <a:pt x="1828800" y="342900"/>
                    </a:lnTo>
                    <a:cubicBezTo>
                      <a:pt x="1803400" y="317500"/>
                      <a:pt x="1752600" y="317500"/>
                      <a:pt x="1727200" y="342900"/>
                    </a:cubicBezTo>
                    <a:lnTo>
                      <a:pt x="1651000" y="393700"/>
                    </a:lnTo>
                    <a:lnTo>
                      <a:pt x="1651000" y="0"/>
                    </a:lnTo>
                    <a:close/>
                    <a:moveTo>
                      <a:pt x="1968500" y="444500"/>
                    </a:moveTo>
                    <a:lnTo>
                      <a:pt x="1968500" y="0"/>
                    </a:lnTo>
                    <a:lnTo>
                      <a:pt x="2476500" y="0"/>
                    </a:lnTo>
                    <a:cubicBezTo>
                      <a:pt x="2552700" y="0"/>
                      <a:pt x="2603500" y="50800"/>
                      <a:pt x="2603500" y="127000"/>
                    </a:cubicBezTo>
                    <a:lnTo>
                      <a:pt x="2603500" y="1295400"/>
                    </a:lnTo>
                    <a:cubicBezTo>
                      <a:pt x="2603500" y="1308100"/>
                      <a:pt x="2603500" y="1320800"/>
                      <a:pt x="2590800" y="1333500"/>
                    </a:cubicBezTo>
                    <a:cubicBezTo>
                      <a:pt x="2552700" y="1384300"/>
                      <a:pt x="2540000" y="1460500"/>
                      <a:pt x="2540000" y="1524000"/>
                    </a:cubicBezTo>
                    <a:cubicBezTo>
                      <a:pt x="2540000" y="1600200"/>
                      <a:pt x="2565400" y="1663700"/>
                      <a:pt x="2603500" y="1727200"/>
                    </a:cubicBezTo>
                    <a:cubicBezTo>
                      <a:pt x="2603500" y="1739900"/>
                      <a:pt x="2603500" y="1752600"/>
                      <a:pt x="2603500" y="1765300"/>
                    </a:cubicBezTo>
                    <a:cubicBezTo>
                      <a:pt x="2590800" y="1765300"/>
                      <a:pt x="2578100" y="1778000"/>
                      <a:pt x="2565400" y="1778000"/>
                    </a:cubicBezTo>
                    <a:lnTo>
                      <a:pt x="1587500" y="1778000"/>
                    </a:lnTo>
                    <a:cubicBezTo>
                      <a:pt x="1447800" y="1778000"/>
                      <a:pt x="1333500" y="1663700"/>
                      <a:pt x="1333500" y="1524000"/>
                    </a:cubicBezTo>
                    <a:lnTo>
                      <a:pt x="1333500" y="254000"/>
                    </a:lnTo>
                    <a:cubicBezTo>
                      <a:pt x="1333500" y="114300"/>
                      <a:pt x="1447800" y="0"/>
                      <a:pt x="1587500" y="0"/>
                    </a:cubicBezTo>
                    <a:lnTo>
                      <a:pt x="1587500" y="444500"/>
                    </a:lnTo>
                    <a:cubicBezTo>
                      <a:pt x="1587500" y="457200"/>
                      <a:pt x="1600200" y="469900"/>
                      <a:pt x="1600200" y="482600"/>
                    </a:cubicBezTo>
                    <a:cubicBezTo>
                      <a:pt x="1612900" y="482600"/>
                      <a:pt x="1625600" y="482600"/>
                      <a:pt x="1638300" y="469900"/>
                    </a:cubicBezTo>
                    <a:lnTo>
                      <a:pt x="1765300" y="393700"/>
                    </a:lnTo>
                    <a:cubicBezTo>
                      <a:pt x="1765300" y="381000"/>
                      <a:pt x="1790700" y="381000"/>
                      <a:pt x="1790700" y="393700"/>
                    </a:cubicBezTo>
                    <a:lnTo>
                      <a:pt x="1917700" y="469900"/>
                    </a:lnTo>
                    <a:cubicBezTo>
                      <a:pt x="1930400" y="482600"/>
                      <a:pt x="1943100" y="482600"/>
                      <a:pt x="1955800" y="482600"/>
                    </a:cubicBezTo>
                    <a:cubicBezTo>
                      <a:pt x="1955800" y="469900"/>
                      <a:pt x="1968500" y="457200"/>
                      <a:pt x="1968500" y="444500"/>
                    </a:cubicBezTo>
                    <a:close/>
                    <a:moveTo>
                      <a:pt x="2425700" y="1397000"/>
                    </a:moveTo>
                    <a:lnTo>
                      <a:pt x="1562100" y="1397000"/>
                    </a:lnTo>
                    <a:cubicBezTo>
                      <a:pt x="1485900" y="1397000"/>
                      <a:pt x="1435100" y="1447800"/>
                      <a:pt x="1435100" y="1524000"/>
                    </a:cubicBezTo>
                    <a:cubicBezTo>
                      <a:pt x="1422400" y="1600200"/>
                      <a:pt x="1485900" y="1651000"/>
                      <a:pt x="1549400" y="1651000"/>
                    </a:cubicBezTo>
                    <a:lnTo>
                      <a:pt x="2425700" y="1651000"/>
                    </a:lnTo>
                    <a:cubicBezTo>
                      <a:pt x="2438400" y="1651000"/>
                      <a:pt x="2451100" y="1638300"/>
                      <a:pt x="2451100" y="1612900"/>
                    </a:cubicBezTo>
                    <a:cubicBezTo>
                      <a:pt x="2451100" y="1600200"/>
                      <a:pt x="2438400" y="1587500"/>
                      <a:pt x="2425700" y="1587500"/>
                    </a:cubicBezTo>
                    <a:lnTo>
                      <a:pt x="1562100" y="1587500"/>
                    </a:lnTo>
                    <a:cubicBezTo>
                      <a:pt x="1524000" y="1587500"/>
                      <a:pt x="1498600" y="1562100"/>
                      <a:pt x="1498600" y="1524000"/>
                    </a:cubicBezTo>
                    <a:cubicBezTo>
                      <a:pt x="1498600" y="1485900"/>
                      <a:pt x="1524000" y="1460500"/>
                      <a:pt x="1562100" y="1460500"/>
                    </a:cubicBezTo>
                    <a:lnTo>
                      <a:pt x="2425700" y="1460500"/>
                    </a:lnTo>
                    <a:cubicBezTo>
                      <a:pt x="2438400" y="1460500"/>
                      <a:pt x="2451100" y="1447800"/>
                      <a:pt x="2451100" y="1435100"/>
                    </a:cubicBezTo>
                    <a:cubicBezTo>
                      <a:pt x="2451100" y="1422400"/>
                      <a:pt x="2451100" y="1409700"/>
                      <a:pt x="2451100" y="1409700"/>
                    </a:cubicBezTo>
                    <a:cubicBezTo>
                      <a:pt x="2438400" y="1397000"/>
                      <a:pt x="2425700" y="1397000"/>
                      <a:pt x="2425700" y="1397000"/>
                    </a:cubicBezTo>
                    <a:close/>
                    <a:moveTo>
                      <a:pt x="2984500" y="0"/>
                    </a:moveTo>
                    <a:lnTo>
                      <a:pt x="3238500" y="0"/>
                    </a:lnTo>
                    <a:lnTo>
                      <a:pt x="3238500" y="393700"/>
                    </a:lnTo>
                    <a:lnTo>
                      <a:pt x="3162300" y="342900"/>
                    </a:lnTo>
                    <a:cubicBezTo>
                      <a:pt x="3136900" y="317500"/>
                      <a:pt x="3086100" y="317500"/>
                      <a:pt x="3060700" y="342900"/>
                    </a:cubicBezTo>
                    <a:lnTo>
                      <a:pt x="2984500" y="393700"/>
                    </a:lnTo>
                    <a:lnTo>
                      <a:pt x="2984500" y="0"/>
                    </a:lnTo>
                    <a:close/>
                    <a:moveTo>
                      <a:pt x="3302000" y="444500"/>
                    </a:moveTo>
                    <a:lnTo>
                      <a:pt x="3302000" y="0"/>
                    </a:lnTo>
                    <a:lnTo>
                      <a:pt x="3810000" y="0"/>
                    </a:lnTo>
                    <a:cubicBezTo>
                      <a:pt x="3886200" y="0"/>
                      <a:pt x="3937000" y="50800"/>
                      <a:pt x="3937000" y="127000"/>
                    </a:cubicBezTo>
                    <a:lnTo>
                      <a:pt x="3937000" y="1295400"/>
                    </a:lnTo>
                    <a:cubicBezTo>
                      <a:pt x="3937000" y="1308100"/>
                      <a:pt x="3937000" y="1320800"/>
                      <a:pt x="3924300" y="1333500"/>
                    </a:cubicBezTo>
                    <a:cubicBezTo>
                      <a:pt x="3886200" y="1384300"/>
                      <a:pt x="3873500" y="1460500"/>
                      <a:pt x="3873500" y="1524000"/>
                    </a:cubicBezTo>
                    <a:cubicBezTo>
                      <a:pt x="3873500" y="1600200"/>
                      <a:pt x="3898900" y="1663700"/>
                      <a:pt x="3937000" y="1727200"/>
                    </a:cubicBezTo>
                    <a:cubicBezTo>
                      <a:pt x="3937000" y="1739900"/>
                      <a:pt x="3937000" y="1752600"/>
                      <a:pt x="3937000" y="1765300"/>
                    </a:cubicBezTo>
                    <a:cubicBezTo>
                      <a:pt x="3924300" y="1765300"/>
                      <a:pt x="3911600" y="1778000"/>
                      <a:pt x="3898900" y="1778000"/>
                    </a:cubicBezTo>
                    <a:lnTo>
                      <a:pt x="2921000" y="1778000"/>
                    </a:lnTo>
                    <a:cubicBezTo>
                      <a:pt x="2781300" y="1778000"/>
                      <a:pt x="2667000" y="1663700"/>
                      <a:pt x="2667000" y="1524000"/>
                    </a:cubicBezTo>
                    <a:lnTo>
                      <a:pt x="2667000" y="254000"/>
                    </a:lnTo>
                    <a:cubicBezTo>
                      <a:pt x="2667000" y="114300"/>
                      <a:pt x="2781300" y="0"/>
                      <a:pt x="2921000" y="0"/>
                    </a:cubicBezTo>
                    <a:lnTo>
                      <a:pt x="2921000" y="444500"/>
                    </a:lnTo>
                    <a:cubicBezTo>
                      <a:pt x="2921000" y="457200"/>
                      <a:pt x="2933700" y="469900"/>
                      <a:pt x="2933700" y="482600"/>
                    </a:cubicBezTo>
                    <a:cubicBezTo>
                      <a:pt x="2946400" y="482600"/>
                      <a:pt x="2959100" y="482600"/>
                      <a:pt x="2971800" y="469900"/>
                    </a:cubicBezTo>
                    <a:lnTo>
                      <a:pt x="3098800" y="393700"/>
                    </a:lnTo>
                    <a:cubicBezTo>
                      <a:pt x="3098800" y="381000"/>
                      <a:pt x="3124200" y="381000"/>
                      <a:pt x="3124200" y="393700"/>
                    </a:cubicBezTo>
                    <a:lnTo>
                      <a:pt x="3251200" y="469900"/>
                    </a:lnTo>
                    <a:cubicBezTo>
                      <a:pt x="3263900" y="482600"/>
                      <a:pt x="3276600" y="482600"/>
                      <a:pt x="3289300" y="482600"/>
                    </a:cubicBezTo>
                    <a:cubicBezTo>
                      <a:pt x="3289300" y="469900"/>
                      <a:pt x="3302000" y="457200"/>
                      <a:pt x="3302000" y="444500"/>
                    </a:cubicBezTo>
                    <a:close/>
                    <a:moveTo>
                      <a:pt x="3759200" y="1397000"/>
                    </a:moveTo>
                    <a:lnTo>
                      <a:pt x="2895600" y="1397000"/>
                    </a:lnTo>
                    <a:cubicBezTo>
                      <a:pt x="2819400" y="1397000"/>
                      <a:pt x="2768600" y="1447800"/>
                      <a:pt x="2768600" y="1524000"/>
                    </a:cubicBezTo>
                    <a:cubicBezTo>
                      <a:pt x="2755900" y="1600200"/>
                      <a:pt x="2819400" y="1651000"/>
                      <a:pt x="2882900" y="1651000"/>
                    </a:cubicBezTo>
                    <a:lnTo>
                      <a:pt x="3759200" y="1651000"/>
                    </a:lnTo>
                    <a:cubicBezTo>
                      <a:pt x="3771900" y="1651000"/>
                      <a:pt x="3784600" y="1638300"/>
                      <a:pt x="3784600" y="1612900"/>
                    </a:cubicBezTo>
                    <a:cubicBezTo>
                      <a:pt x="3784600" y="1600200"/>
                      <a:pt x="3771900" y="1587500"/>
                      <a:pt x="3759200" y="1587500"/>
                    </a:cubicBezTo>
                    <a:lnTo>
                      <a:pt x="2895600" y="1587500"/>
                    </a:lnTo>
                    <a:cubicBezTo>
                      <a:pt x="2857500" y="1587500"/>
                      <a:pt x="2832100" y="1562100"/>
                      <a:pt x="2832100" y="1524000"/>
                    </a:cubicBezTo>
                    <a:cubicBezTo>
                      <a:pt x="2832100" y="1485900"/>
                      <a:pt x="2857500" y="1460500"/>
                      <a:pt x="2895600" y="1460500"/>
                    </a:cubicBezTo>
                    <a:lnTo>
                      <a:pt x="3759200" y="1460500"/>
                    </a:lnTo>
                    <a:cubicBezTo>
                      <a:pt x="3771900" y="1460500"/>
                      <a:pt x="3784600" y="1447800"/>
                      <a:pt x="3784600" y="1435100"/>
                    </a:cubicBezTo>
                    <a:cubicBezTo>
                      <a:pt x="3784600" y="1422400"/>
                      <a:pt x="3784600" y="1409700"/>
                      <a:pt x="3784600" y="1409700"/>
                    </a:cubicBezTo>
                    <a:cubicBezTo>
                      <a:pt x="3771900" y="1397000"/>
                      <a:pt x="3759200" y="1397000"/>
                      <a:pt x="3759200" y="1397000"/>
                    </a:cubicBezTo>
                    <a:close/>
                  </a:path>
                </a:pathLst>
              </a:custGeom>
              <a:solidFill>
                <a:srgbClr val="A27474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4000500" y="0"/>
                <a:ext cx="3937000" cy="1778000"/>
              </a:xfrm>
              <a:custGeom>
                <a:avLst/>
                <a:gdLst/>
                <a:ahLst/>
                <a:cxnLst/>
                <a:rect l="l" t="t" r="r" b="b"/>
                <a:pathLst>
                  <a:path w="3937000" h="1778000">
                    <a:moveTo>
                      <a:pt x="317500" y="0"/>
                    </a:moveTo>
                    <a:lnTo>
                      <a:pt x="571500" y="0"/>
                    </a:lnTo>
                    <a:lnTo>
                      <a:pt x="571500" y="393700"/>
                    </a:lnTo>
                    <a:lnTo>
                      <a:pt x="495300" y="342900"/>
                    </a:lnTo>
                    <a:cubicBezTo>
                      <a:pt x="469900" y="317500"/>
                      <a:pt x="419100" y="317500"/>
                      <a:pt x="393700" y="342900"/>
                    </a:cubicBezTo>
                    <a:lnTo>
                      <a:pt x="317500" y="393700"/>
                    </a:lnTo>
                    <a:lnTo>
                      <a:pt x="317500" y="0"/>
                    </a:lnTo>
                    <a:close/>
                    <a:moveTo>
                      <a:pt x="635000" y="444500"/>
                    </a:moveTo>
                    <a:lnTo>
                      <a:pt x="635000" y="0"/>
                    </a:lnTo>
                    <a:lnTo>
                      <a:pt x="1143000" y="0"/>
                    </a:lnTo>
                    <a:cubicBezTo>
                      <a:pt x="1219200" y="0"/>
                      <a:pt x="1270000" y="50800"/>
                      <a:pt x="1270000" y="127000"/>
                    </a:cubicBezTo>
                    <a:lnTo>
                      <a:pt x="1270000" y="1295400"/>
                    </a:lnTo>
                    <a:cubicBezTo>
                      <a:pt x="1270000" y="1308100"/>
                      <a:pt x="1270000" y="1320800"/>
                      <a:pt x="1257300" y="1333500"/>
                    </a:cubicBezTo>
                    <a:cubicBezTo>
                      <a:pt x="1219200" y="1384300"/>
                      <a:pt x="1206500" y="1460500"/>
                      <a:pt x="1206500" y="1524000"/>
                    </a:cubicBezTo>
                    <a:cubicBezTo>
                      <a:pt x="1206500" y="1600200"/>
                      <a:pt x="1231900" y="1663700"/>
                      <a:pt x="1270000" y="1727200"/>
                    </a:cubicBezTo>
                    <a:cubicBezTo>
                      <a:pt x="1270000" y="1739900"/>
                      <a:pt x="1270000" y="1752600"/>
                      <a:pt x="1270000" y="1765300"/>
                    </a:cubicBezTo>
                    <a:cubicBezTo>
                      <a:pt x="1257300" y="1765300"/>
                      <a:pt x="1244600" y="1778000"/>
                      <a:pt x="1231900" y="1778000"/>
                    </a:cubicBezTo>
                    <a:lnTo>
                      <a:pt x="254000" y="1778000"/>
                    </a:lnTo>
                    <a:cubicBezTo>
                      <a:pt x="114300" y="1778000"/>
                      <a:pt x="0" y="1663700"/>
                      <a:pt x="0" y="1524000"/>
                    </a:cubicBezTo>
                    <a:lnTo>
                      <a:pt x="0" y="254000"/>
                    </a:lnTo>
                    <a:cubicBezTo>
                      <a:pt x="0" y="114300"/>
                      <a:pt x="114300" y="0"/>
                      <a:pt x="254000" y="0"/>
                    </a:cubicBezTo>
                    <a:lnTo>
                      <a:pt x="254000" y="444500"/>
                    </a:lnTo>
                    <a:cubicBezTo>
                      <a:pt x="254000" y="457200"/>
                      <a:pt x="266700" y="469900"/>
                      <a:pt x="266700" y="482600"/>
                    </a:cubicBezTo>
                    <a:cubicBezTo>
                      <a:pt x="279400" y="482600"/>
                      <a:pt x="292100" y="482600"/>
                      <a:pt x="304800" y="469900"/>
                    </a:cubicBezTo>
                    <a:lnTo>
                      <a:pt x="431800" y="393700"/>
                    </a:lnTo>
                    <a:cubicBezTo>
                      <a:pt x="431800" y="381000"/>
                      <a:pt x="457200" y="381000"/>
                      <a:pt x="457200" y="393700"/>
                    </a:cubicBezTo>
                    <a:lnTo>
                      <a:pt x="584200" y="469900"/>
                    </a:lnTo>
                    <a:cubicBezTo>
                      <a:pt x="596900" y="482600"/>
                      <a:pt x="609600" y="482600"/>
                      <a:pt x="622300" y="482600"/>
                    </a:cubicBezTo>
                    <a:cubicBezTo>
                      <a:pt x="622300" y="469900"/>
                      <a:pt x="635000" y="457200"/>
                      <a:pt x="635000" y="444500"/>
                    </a:cubicBezTo>
                    <a:close/>
                    <a:moveTo>
                      <a:pt x="1092200" y="1397000"/>
                    </a:moveTo>
                    <a:lnTo>
                      <a:pt x="228600" y="1397000"/>
                    </a:lnTo>
                    <a:cubicBezTo>
                      <a:pt x="152400" y="1397000"/>
                      <a:pt x="101600" y="1447800"/>
                      <a:pt x="101600" y="1524000"/>
                    </a:cubicBezTo>
                    <a:cubicBezTo>
                      <a:pt x="88900" y="1600200"/>
                      <a:pt x="152400" y="1651000"/>
                      <a:pt x="215900" y="1651000"/>
                    </a:cubicBezTo>
                    <a:lnTo>
                      <a:pt x="1092200" y="1651000"/>
                    </a:lnTo>
                    <a:cubicBezTo>
                      <a:pt x="1104900" y="1651000"/>
                      <a:pt x="1117600" y="1638300"/>
                      <a:pt x="1117600" y="1612900"/>
                    </a:cubicBezTo>
                    <a:cubicBezTo>
                      <a:pt x="1117600" y="1600200"/>
                      <a:pt x="1104900" y="1587500"/>
                      <a:pt x="1092200" y="1587500"/>
                    </a:cubicBezTo>
                    <a:lnTo>
                      <a:pt x="228600" y="1587500"/>
                    </a:lnTo>
                    <a:cubicBezTo>
                      <a:pt x="190500" y="1587500"/>
                      <a:pt x="165100" y="1562100"/>
                      <a:pt x="165100" y="1524000"/>
                    </a:cubicBezTo>
                    <a:cubicBezTo>
                      <a:pt x="165100" y="1485900"/>
                      <a:pt x="190500" y="1460500"/>
                      <a:pt x="228600" y="1460500"/>
                    </a:cubicBezTo>
                    <a:lnTo>
                      <a:pt x="1092200" y="1460500"/>
                    </a:lnTo>
                    <a:cubicBezTo>
                      <a:pt x="1104900" y="1460500"/>
                      <a:pt x="1117600" y="1447800"/>
                      <a:pt x="1117600" y="1435100"/>
                    </a:cubicBezTo>
                    <a:cubicBezTo>
                      <a:pt x="1117600" y="1422400"/>
                      <a:pt x="1117600" y="1409700"/>
                      <a:pt x="1117600" y="1409700"/>
                    </a:cubicBezTo>
                    <a:cubicBezTo>
                      <a:pt x="1104900" y="1397000"/>
                      <a:pt x="1092200" y="1397000"/>
                      <a:pt x="1092200" y="1397000"/>
                    </a:cubicBezTo>
                    <a:close/>
                    <a:moveTo>
                      <a:pt x="1651000" y="0"/>
                    </a:moveTo>
                    <a:lnTo>
                      <a:pt x="1905000" y="0"/>
                    </a:lnTo>
                    <a:lnTo>
                      <a:pt x="1905000" y="393700"/>
                    </a:lnTo>
                    <a:lnTo>
                      <a:pt x="1828800" y="342900"/>
                    </a:lnTo>
                    <a:cubicBezTo>
                      <a:pt x="1803400" y="317500"/>
                      <a:pt x="1752600" y="317500"/>
                      <a:pt x="1727200" y="342900"/>
                    </a:cubicBezTo>
                    <a:lnTo>
                      <a:pt x="1651000" y="393700"/>
                    </a:lnTo>
                    <a:lnTo>
                      <a:pt x="1651000" y="0"/>
                    </a:lnTo>
                    <a:close/>
                    <a:moveTo>
                      <a:pt x="1968500" y="444500"/>
                    </a:moveTo>
                    <a:lnTo>
                      <a:pt x="1968500" y="0"/>
                    </a:lnTo>
                    <a:lnTo>
                      <a:pt x="2476500" y="0"/>
                    </a:lnTo>
                    <a:cubicBezTo>
                      <a:pt x="2552700" y="0"/>
                      <a:pt x="2603500" y="50800"/>
                      <a:pt x="2603500" y="127000"/>
                    </a:cubicBezTo>
                    <a:lnTo>
                      <a:pt x="2603500" y="1295400"/>
                    </a:lnTo>
                    <a:cubicBezTo>
                      <a:pt x="2603500" y="1308100"/>
                      <a:pt x="2603500" y="1320800"/>
                      <a:pt x="2590800" y="1333500"/>
                    </a:cubicBezTo>
                    <a:cubicBezTo>
                      <a:pt x="2552700" y="1384300"/>
                      <a:pt x="2540000" y="1460500"/>
                      <a:pt x="2540000" y="1524000"/>
                    </a:cubicBezTo>
                    <a:cubicBezTo>
                      <a:pt x="2540000" y="1600200"/>
                      <a:pt x="2565400" y="1663700"/>
                      <a:pt x="2603500" y="1727200"/>
                    </a:cubicBezTo>
                    <a:cubicBezTo>
                      <a:pt x="2603500" y="1739900"/>
                      <a:pt x="2603500" y="1752600"/>
                      <a:pt x="2603500" y="1765300"/>
                    </a:cubicBezTo>
                    <a:cubicBezTo>
                      <a:pt x="2590800" y="1765300"/>
                      <a:pt x="2578100" y="1778000"/>
                      <a:pt x="2565400" y="1778000"/>
                    </a:cubicBezTo>
                    <a:lnTo>
                      <a:pt x="1587500" y="1778000"/>
                    </a:lnTo>
                    <a:cubicBezTo>
                      <a:pt x="1447800" y="1778000"/>
                      <a:pt x="1333500" y="1663700"/>
                      <a:pt x="1333500" y="1524000"/>
                    </a:cubicBezTo>
                    <a:lnTo>
                      <a:pt x="1333500" y="254000"/>
                    </a:lnTo>
                    <a:cubicBezTo>
                      <a:pt x="1333500" y="114300"/>
                      <a:pt x="1447800" y="0"/>
                      <a:pt x="1587500" y="0"/>
                    </a:cubicBezTo>
                    <a:lnTo>
                      <a:pt x="1587500" y="444500"/>
                    </a:lnTo>
                    <a:cubicBezTo>
                      <a:pt x="1587500" y="457200"/>
                      <a:pt x="1600200" y="469900"/>
                      <a:pt x="1600200" y="482600"/>
                    </a:cubicBezTo>
                    <a:cubicBezTo>
                      <a:pt x="1612900" y="482600"/>
                      <a:pt x="1625600" y="482600"/>
                      <a:pt x="1638300" y="469900"/>
                    </a:cubicBezTo>
                    <a:lnTo>
                      <a:pt x="1765300" y="393700"/>
                    </a:lnTo>
                    <a:cubicBezTo>
                      <a:pt x="1765300" y="381000"/>
                      <a:pt x="1790700" y="381000"/>
                      <a:pt x="1790700" y="393700"/>
                    </a:cubicBezTo>
                    <a:lnTo>
                      <a:pt x="1917700" y="469900"/>
                    </a:lnTo>
                    <a:cubicBezTo>
                      <a:pt x="1930400" y="482600"/>
                      <a:pt x="1943100" y="482600"/>
                      <a:pt x="1955800" y="482600"/>
                    </a:cubicBezTo>
                    <a:cubicBezTo>
                      <a:pt x="1955800" y="469900"/>
                      <a:pt x="1968500" y="457200"/>
                      <a:pt x="1968500" y="444500"/>
                    </a:cubicBezTo>
                    <a:close/>
                    <a:moveTo>
                      <a:pt x="2425700" y="1397000"/>
                    </a:moveTo>
                    <a:lnTo>
                      <a:pt x="1562100" y="1397000"/>
                    </a:lnTo>
                    <a:cubicBezTo>
                      <a:pt x="1485900" y="1397000"/>
                      <a:pt x="1435100" y="1447800"/>
                      <a:pt x="1435100" y="1524000"/>
                    </a:cubicBezTo>
                    <a:cubicBezTo>
                      <a:pt x="1422400" y="1600200"/>
                      <a:pt x="1485900" y="1651000"/>
                      <a:pt x="1549400" y="1651000"/>
                    </a:cubicBezTo>
                    <a:lnTo>
                      <a:pt x="2425700" y="1651000"/>
                    </a:lnTo>
                    <a:cubicBezTo>
                      <a:pt x="2438400" y="1651000"/>
                      <a:pt x="2451100" y="1638300"/>
                      <a:pt x="2451100" y="1612900"/>
                    </a:cubicBezTo>
                    <a:cubicBezTo>
                      <a:pt x="2451100" y="1600200"/>
                      <a:pt x="2438400" y="1587500"/>
                      <a:pt x="2425700" y="1587500"/>
                    </a:cubicBezTo>
                    <a:lnTo>
                      <a:pt x="1562100" y="1587500"/>
                    </a:lnTo>
                    <a:cubicBezTo>
                      <a:pt x="1524000" y="1587500"/>
                      <a:pt x="1498600" y="1562100"/>
                      <a:pt x="1498600" y="1524000"/>
                    </a:cubicBezTo>
                    <a:cubicBezTo>
                      <a:pt x="1498600" y="1485900"/>
                      <a:pt x="1524000" y="1460500"/>
                      <a:pt x="1562100" y="1460500"/>
                    </a:cubicBezTo>
                    <a:lnTo>
                      <a:pt x="2425700" y="1460500"/>
                    </a:lnTo>
                    <a:cubicBezTo>
                      <a:pt x="2438400" y="1460500"/>
                      <a:pt x="2451100" y="1447800"/>
                      <a:pt x="2451100" y="1435100"/>
                    </a:cubicBezTo>
                    <a:cubicBezTo>
                      <a:pt x="2451100" y="1422400"/>
                      <a:pt x="2451100" y="1409700"/>
                      <a:pt x="2451100" y="1409700"/>
                    </a:cubicBezTo>
                    <a:cubicBezTo>
                      <a:pt x="2438400" y="1397000"/>
                      <a:pt x="2425700" y="1397000"/>
                      <a:pt x="2425700" y="1397000"/>
                    </a:cubicBezTo>
                    <a:close/>
                    <a:moveTo>
                      <a:pt x="2984500" y="0"/>
                    </a:moveTo>
                    <a:lnTo>
                      <a:pt x="3238500" y="0"/>
                    </a:lnTo>
                    <a:lnTo>
                      <a:pt x="3238500" y="393700"/>
                    </a:lnTo>
                    <a:lnTo>
                      <a:pt x="3162300" y="342900"/>
                    </a:lnTo>
                    <a:cubicBezTo>
                      <a:pt x="3136900" y="317500"/>
                      <a:pt x="3086100" y="317500"/>
                      <a:pt x="3060700" y="342900"/>
                    </a:cubicBezTo>
                    <a:lnTo>
                      <a:pt x="2984500" y="393700"/>
                    </a:lnTo>
                    <a:lnTo>
                      <a:pt x="2984500" y="0"/>
                    </a:lnTo>
                    <a:close/>
                    <a:moveTo>
                      <a:pt x="3302000" y="444500"/>
                    </a:moveTo>
                    <a:lnTo>
                      <a:pt x="3302000" y="0"/>
                    </a:lnTo>
                    <a:lnTo>
                      <a:pt x="3810000" y="0"/>
                    </a:lnTo>
                    <a:cubicBezTo>
                      <a:pt x="3886200" y="0"/>
                      <a:pt x="3937000" y="50800"/>
                      <a:pt x="3937000" y="127000"/>
                    </a:cubicBezTo>
                    <a:lnTo>
                      <a:pt x="3937000" y="1295400"/>
                    </a:lnTo>
                    <a:cubicBezTo>
                      <a:pt x="3937000" y="1308100"/>
                      <a:pt x="3937000" y="1320800"/>
                      <a:pt x="3924300" y="1333500"/>
                    </a:cubicBezTo>
                    <a:cubicBezTo>
                      <a:pt x="3886200" y="1384300"/>
                      <a:pt x="3873500" y="1460500"/>
                      <a:pt x="3873500" y="1524000"/>
                    </a:cubicBezTo>
                    <a:cubicBezTo>
                      <a:pt x="3873500" y="1600200"/>
                      <a:pt x="3898900" y="1663700"/>
                      <a:pt x="3937000" y="1727200"/>
                    </a:cubicBezTo>
                    <a:cubicBezTo>
                      <a:pt x="3937000" y="1739900"/>
                      <a:pt x="3937000" y="1752600"/>
                      <a:pt x="3937000" y="1765300"/>
                    </a:cubicBezTo>
                    <a:cubicBezTo>
                      <a:pt x="3924300" y="1765300"/>
                      <a:pt x="3911600" y="1778000"/>
                      <a:pt x="3898900" y="1778000"/>
                    </a:cubicBezTo>
                    <a:lnTo>
                      <a:pt x="2921000" y="1778000"/>
                    </a:lnTo>
                    <a:cubicBezTo>
                      <a:pt x="2781300" y="1778000"/>
                      <a:pt x="2667000" y="1663700"/>
                      <a:pt x="2667000" y="1524000"/>
                    </a:cubicBezTo>
                    <a:lnTo>
                      <a:pt x="2667000" y="254000"/>
                    </a:lnTo>
                    <a:cubicBezTo>
                      <a:pt x="2667000" y="114300"/>
                      <a:pt x="2781300" y="0"/>
                      <a:pt x="2921000" y="0"/>
                    </a:cubicBezTo>
                    <a:lnTo>
                      <a:pt x="2921000" y="444500"/>
                    </a:lnTo>
                    <a:cubicBezTo>
                      <a:pt x="2921000" y="457200"/>
                      <a:pt x="2933700" y="469900"/>
                      <a:pt x="2933700" y="482600"/>
                    </a:cubicBezTo>
                    <a:cubicBezTo>
                      <a:pt x="2946400" y="482600"/>
                      <a:pt x="2959100" y="482600"/>
                      <a:pt x="2971800" y="469900"/>
                    </a:cubicBezTo>
                    <a:lnTo>
                      <a:pt x="3098800" y="393700"/>
                    </a:lnTo>
                    <a:cubicBezTo>
                      <a:pt x="3098800" y="381000"/>
                      <a:pt x="3124200" y="381000"/>
                      <a:pt x="3124200" y="393700"/>
                    </a:cubicBezTo>
                    <a:lnTo>
                      <a:pt x="3251200" y="469900"/>
                    </a:lnTo>
                    <a:cubicBezTo>
                      <a:pt x="3263900" y="482600"/>
                      <a:pt x="3276600" y="482600"/>
                      <a:pt x="3289300" y="482600"/>
                    </a:cubicBezTo>
                    <a:cubicBezTo>
                      <a:pt x="3289300" y="469900"/>
                      <a:pt x="3302000" y="457200"/>
                      <a:pt x="3302000" y="444500"/>
                    </a:cubicBezTo>
                    <a:close/>
                    <a:moveTo>
                      <a:pt x="3759200" y="1397000"/>
                    </a:moveTo>
                    <a:lnTo>
                      <a:pt x="2895600" y="1397000"/>
                    </a:lnTo>
                    <a:cubicBezTo>
                      <a:pt x="2819400" y="1397000"/>
                      <a:pt x="2768600" y="1447800"/>
                      <a:pt x="2768600" y="1524000"/>
                    </a:cubicBezTo>
                    <a:cubicBezTo>
                      <a:pt x="2755900" y="1600200"/>
                      <a:pt x="2819400" y="1651000"/>
                      <a:pt x="2882900" y="1651000"/>
                    </a:cubicBezTo>
                    <a:lnTo>
                      <a:pt x="3759200" y="1651000"/>
                    </a:lnTo>
                    <a:cubicBezTo>
                      <a:pt x="3771900" y="1651000"/>
                      <a:pt x="3784600" y="1638300"/>
                      <a:pt x="3784600" y="1612900"/>
                    </a:cubicBezTo>
                    <a:cubicBezTo>
                      <a:pt x="3784600" y="1600200"/>
                      <a:pt x="3771900" y="1587500"/>
                      <a:pt x="3759200" y="1587500"/>
                    </a:cubicBezTo>
                    <a:lnTo>
                      <a:pt x="2895600" y="1587500"/>
                    </a:lnTo>
                    <a:cubicBezTo>
                      <a:pt x="2857500" y="1587500"/>
                      <a:pt x="2832100" y="1562100"/>
                      <a:pt x="2832100" y="1524000"/>
                    </a:cubicBezTo>
                    <a:cubicBezTo>
                      <a:pt x="2832100" y="1485900"/>
                      <a:pt x="2857500" y="1460500"/>
                      <a:pt x="2895600" y="1460500"/>
                    </a:cubicBezTo>
                    <a:lnTo>
                      <a:pt x="3759200" y="1460500"/>
                    </a:lnTo>
                    <a:cubicBezTo>
                      <a:pt x="3771900" y="1460500"/>
                      <a:pt x="3784600" y="1447800"/>
                      <a:pt x="3784600" y="1435100"/>
                    </a:cubicBezTo>
                    <a:cubicBezTo>
                      <a:pt x="3784600" y="1422400"/>
                      <a:pt x="3784600" y="1409700"/>
                      <a:pt x="3784600" y="1409700"/>
                    </a:cubicBezTo>
                    <a:cubicBezTo>
                      <a:pt x="3771900" y="1397000"/>
                      <a:pt x="3759200" y="1397000"/>
                      <a:pt x="3759200" y="1397000"/>
                    </a:cubicBezTo>
                    <a:close/>
                  </a:path>
                </a:pathLst>
              </a:custGeom>
              <a:solidFill>
                <a:srgbClr val="A27474"/>
              </a:solidFill>
            </p:spPr>
          </p:sp>
        </p:grpSp>
      </p:grpSp>
      <p:sp>
        <p:nvSpPr>
          <p:cNvPr id="23" name="TextBox 23"/>
          <p:cNvSpPr txBox="1"/>
          <p:nvPr/>
        </p:nvSpPr>
        <p:spPr>
          <a:xfrm>
            <a:off x="9481722" y="5130435"/>
            <a:ext cx="5949095" cy="4032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30"/>
              </a:lnSpc>
              <a:spcBef>
                <a:spcPct val="0"/>
              </a:spcBef>
            </a:pPr>
            <a:r>
              <a:rPr lang="en-US" sz="4230" spc="-131" dirty="0">
                <a:solidFill>
                  <a:srgbClr val="000000"/>
                </a:solidFill>
                <a:latin typeface="Montserrat"/>
              </a:rPr>
              <a:t>Policy Framework and Plan of Action on Ageing, 2022 under revision</a:t>
            </a:r>
          </a:p>
          <a:p>
            <a:pPr marL="0" lvl="0" indent="0" algn="ctr">
              <a:lnSpc>
                <a:spcPts val="6430"/>
              </a:lnSpc>
              <a:spcBef>
                <a:spcPct val="0"/>
              </a:spcBef>
            </a:pPr>
            <a:r>
              <a:rPr lang="en-US" sz="4230" spc="-131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4230" spc="-131" dirty="0">
                <a:solidFill>
                  <a:srgbClr val="000000"/>
                </a:solidFill>
                <a:latin typeface="Montserrat Italics"/>
              </a:rPr>
              <a:t>(put in place in 2002)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68367" y="57379"/>
            <a:ext cx="11605544" cy="11912803"/>
            <a:chOff x="0" y="0"/>
            <a:chExt cx="3056604" cy="3137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6604" cy="3137528"/>
            </a:xfrm>
            <a:custGeom>
              <a:avLst/>
              <a:gdLst/>
              <a:ahLst/>
              <a:cxnLst/>
              <a:rect l="l" t="t" r="r" b="b"/>
              <a:pathLst>
                <a:path w="3056604" h="3137528">
                  <a:moveTo>
                    <a:pt x="0" y="0"/>
                  </a:moveTo>
                  <a:lnTo>
                    <a:pt x="3056604" y="0"/>
                  </a:lnTo>
                  <a:lnTo>
                    <a:pt x="3056604" y="3137528"/>
                  </a:lnTo>
                  <a:lnTo>
                    <a:pt x="0" y="31375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353800" y="3771899"/>
            <a:ext cx="6506738" cy="2241881"/>
          </a:xfrm>
          <a:custGeom>
            <a:avLst/>
            <a:gdLst/>
            <a:ahLst/>
            <a:cxnLst/>
            <a:rect l="l" t="t" r="r" b="b"/>
            <a:pathLst>
              <a:path w="7159131" h="2530756">
                <a:moveTo>
                  <a:pt x="0" y="0"/>
                </a:moveTo>
                <a:lnTo>
                  <a:pt x="7159131" y="0"/>
                </a:lnTo>
                <a:lnTo>
                  <a:pt x="7159131" y="2530757"/>
                </a:lnTo>
                <a:lnTo>
                  <a:pt x="0" y="25307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7800" y="812291"/>
            <a:ext cx="7512993" cy="31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136"/>
              </a:lnSpc>
            </a:pPr>
            <a:r>
              <a:rPr lang="en-US" sz="7200" spc="-252" dirty="0">
                <a:solidFill>
                  <a:srgbClr val="000000"/>
                </a:solidFill>
                <a:latin typeface="Agrandir Medium"/>
              </a:rPr>
              <a:t>Policy Framework and Plan of Action on Ageing, 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0338" y="4570699"/>
            <a:ext cx="8885662" cy="5143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endParaRPr sz="2800" b="1" dirty="0">
              <a:latin typeface="Century Gothic" panose="020B0502020202020204" pitchFamily="34" charset="0"/>
            </a:endParaRPr>
          </a:p>
          <a:p>
            <a:pPr marL="88455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spc="173" dirty="0">
                <a:solidFill>
                  <a:srgbClr val="000000"/>
                </a:solidFill>
                <a:latin typeface="Century Gothic" panose="020B0502020202020204" pitchFamily="34" charset="0"/>
              </a:rPr>
              <a:t>7 core guiding principles with several approaches</a:t>
            </a:r>
          </a:p>
          <a:p>
            <a:pPr marL="88455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spc="173" dirty="0">
                <a:solidFill>
                  <a:srgbClr val="000000"/>
                </a:solidFill>
                <a:latin typeface="Century Gothic" panose="020B0502020202020204" pitchFamily="34" charset="0"/>
              </a:rPr>
              <a:t>11 strategic action areas</a:t>
            </a:r>
          </a:p>
          <a:p>
            <a:pPr marL="884552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spc="173" dirty="0">
                <a:solidFill>
                  <a:srgbClr val="000000"/>
                </a:solidFill>
                <a:latin typeface="Century Gothic" panose="020B0502020202020204" pitchFamily="34" charset="0"/>
              </a:rPr>
              <a:t>6 stakeholder groups and their roles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09551" y="-812902"/>
            <a:ext cx="11605544" cy="11912803"/>
            <a:chOff x="0" y="0"/>
            <a:chExt cx="3056604" cy="3137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6604" cy="3137528"/>
            </a:xfrm>
            <a:custGeom>
              <a:avLst/>
              <a:gdLst/>
              <a:ahLst/>
              <a:cxnLst/>
              <a:rect l="l" t="t" r="r" b="b"/>
              <a:pathLst>
                <a:path w="3056604" h="3137528">
                  <a:moveTo>
                    <a:pt x="0" y="0"/>
                  </a:moveTo>
                  <a:lnTo>
                    <a:pt x="3056604" y="0"/>
                  </a:lnTo>
                  <a:lnTo>
                    <a:pt x="3056604" y="3137528"/>
                  </a:lnTo>
                  <a:lnTo>
                    <a:pt x="0" y="31375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51678" y="2790274"/>
            <a:ext cx="7179122" cy="532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36"/>
              </a:lnSpc>
            </a:pPr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Core Guiding Principle B4</a:t>
            </a:r>
          </a:p>
          <a:p>
            <a:pPr>
              <a:lnSpc>
                <a:spcPts val="6936"/>
              </a:lnSpc>
            </a:pPr>
            <a:endParaRPr lang="en-US" sz="6138" spc="-214" dirty="0">
              <a:solidFill>
                <a:schemeClr val="bg1"/>
              </a:solidFill>
              <a:latin typeface="Agrandir Medium"/>
            </a:endParaRPr>
          </a:p>
          <a:p>
            <a:pPr>
              <a:lnSpc>
                <a:spcPts val="6936"/>
              </a:lnSpc>
            </a:pPr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Supporting Families and Communities</a:t>
            </a:r>
          </a:p>
          <a:p>
            <a:pPr marL="0" lvl="0" indent="0">
              <a:lnSpc>
                <a:spcPts val="6936"/>
              </a:lnSpc>
            </a:pPr>
            <a:endParaRPr lang="en-US" sz="6138" spc="-214" dirty="0">
              <a:solidFill>
                <a:schemeClr val="bg1"/>
              </a:solidFill>
              <a:latin typeface="Agrandir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95400" y="562415"/>
            <a:ext cx="8701502" cy="9785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3600" dirty="0">
                <a:solidFill>
                  <a:srgbClr val="000000"/>
                </a:solidFill>
                <a:latin typeface="Montserrat" pitchFamily="2" charset="77"/>
              </a:rPr>
              <a:t>“6. </a:t>
            </a:r>
            <a:r>
              <a:rPr lang="en-US" sz="3600" b="1" dirty="0">
                <a:solidFill>
                  <a:srgbClr val="000000"/>
                </a:solidFill>
                <a:latin typeface="Montserrat" pitchFamily="2" charset="77"/>
              </a:rPr>
              <a:t>Africa looks to families and their communities as key social groups in which older people’s lives unfold </a:t>
            </a:r>
            <a:r>
              <a:rPr lang="en-US" sz="3600" dirty="0">
                <a:solidFill>
                  <a:srgbClr val="000000"/>
                </a:solidFill>
                <a:latin typeface="Montserrat" pitchFamily="2" charset="77"/>
              </a:rPr>
              <a:t>and which challenges and opportunities of later life are to be understood. At the same time – and whilst </a:t>
            </a:r>
            <a:r>
              <a:rPr lang="en-US" sz="3600" dirty="0" err="1">
                <a:solidFill>
                  <a:srgbClr val="000000"/>
                </a:solidFill>
                <a:latin typeface="Montserrat" pitchFamily="2" charset="77"/>
              </a:rPr>
              <a:t>recognising</a:t>
            </a:r>
            <a:r>
              <a:rPr lang="en-US" sz="3600" dirty="0">
                <a:solidFill>
                  <a:srgbClr val="000000"/>
                </a:solidFill>
                <a:latin typeface="Montserrat" pitchFamily="2" charset="77"/>
              </a:rPr>
              <a:t> the strain on families’ capacities and resources – </a:t>
            </a:r>
            <a:r>
              <a:rPr lang="en-US" sz="3600" b="1" dirty="0">
                <a:solidFill>
                  <a:srgbClr val="000000"/>
                </a:solidFill>
                <a:latin typeface="Montserrat" pitchFamily="2" charset="77"/>
              </a:rPr>
              <a:t>Africa looks to families and communities as a strength upon which development in the continent can and must build</a:t>
            </a:r>
            <a:r>
              <a:rPr lang="en-US" sz="3600" dirty="0">
                <a:solidFill>
                  <a:srgbClr val="000000"/>
                </a:solidFill>
                <a:latin typeface="Montserrat" pitchFamily="2" charset="77"/>
              </a:rPr>
              <a:t>”.</a:t>
            </a:r>
          </a:p>
          <a:p>
            <a:pPr algn="ctr">
              <a:lnSpc>
                <a:spcPts val="5858"/>
              </a:lnSpc>
            </a:pPr>
            <a:endParaRPr lang="en-US" sz="4184" dirty="0">
              <a:solidFill>
                <a:srgbClr val="000000"/>
              </a:solidFill>
              <a:latin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52600" y="-1625803"/>
            <a:ext cx="11605544" cy="11912803"/>
            <a:chOff x="0" y="0"/>
            <a:chExt cx="3056604" cy="31375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6604" cy="3137528"/>
            </a:xfrm>
            <a:custGeom>
              <a:avLst/>
              <a:gdLst/>
              <a:ahLst/>
              <a:cxnLst/>
              <a:rect l="l" t="t" r="r" b="b"/>
              <a:pathLst>
                <a:path w="3056604" h="3137528">
                  <a:moveTo>
                    <a:pt x="0" y="0"/>
                  </a:moveTo>
                  <a:lnTo>
                    <a:pt x="3056604" y="0"/>
                  </a:lnTo>
                  <a:lnTo>
                    <a:pt x="3056604" y="3137528"/>
                  </a:lnTo>
                  <a:lnTo>
                    <a:pt x="0" y="313752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8128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6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51678" y="2790274"/>
            <a:ext cx="7179122" cy="5324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36"/>
              </a:lnSpc>
            </a:pPr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Core Guiding Principle B4</a:t>
            </a:r>
          </a:p>
          <a:p>
            <a:pPr>
              <a:lnSpc>
                <a:spcPts val="6936"/>
              </a:lnSpc>
            </a:pPr>
            <a:endParaRPr lang="en-US" sz="6138" spc="-214" dirty="0">
              <a:solidFill>
                <a:schemeClr val="bg1"/>
              </a:solidFill>
              <a:latin typeface="Agrandir Medium"/>
            </a:endParaRPr>
          </a:p>
          <a:p>
            <a:pPr>
              <a:lnSpc>
                <a:spcPts val="6936"/>
              </a:lnSpc>
            </a:pPr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Supporting Families and Communities</a:t>
            </a:r>
          </a:p>
          <a:p>
            <a:pPr marL="0" lvl="0" indent="0">
              <a:lnSpc>
                <a:spcPts val="6936"/>
              </a:lnSpc>
            </a:pPr>
            <a:endParaRPr lang="en-US" sz="6138" spc="-214" dirty="0">
              <a:solidFill>
                <a:schemeClr val="bg1"/>
              </a:solidFill>
              <a:latin typeface="Agrandir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6800" y="342900"/>
            <a:ext cx="8439449" cy="9748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58"/>
              </a:lnSpc>
            </a:pPr>
            <a:r>
              <a:rPr lang="en-US" sz="3200" dirty="0">
                <a:solidFill>
                  <a:srgbClr val="000000"/>
                </a:solidFill>
                <a:latin typeface="Montserrat" pitchFamily="2" charset="77"/>
              </a:rPr>
              <a:t>“7. The development of responses on ageing and older persons across all strategic areas, ought therefore, consider where and how existing 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77"/>
              </a:rPr>
              <a:t>family and community arrangements and initiatives can be leveraged and built upon</a:t>
            </a:r>
            <a:r>
              <a:rPr lang="en-US" sz="3200" dirty="0">
                <a:solidFill>
                  <a:srgbClr val="000000"/>
                </a:solidFill>
                <a:latin typeface="Montserrat" pitchFamily="2" charset="77"/>
              </a:rPr>
              <a:t>. This 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77"/>
              </a:rPr>
              <a:t>must ensure that the capacities and resources of communities and families</a:t>
            </a:r>
            <a:r>
              <a:rPr lang="en-US" sz="3200" dirty="0">
                <a:solidFill>
                  <a:srgbClr val="000000"/>
                </a:solidFill>
                <a:latin typeface="Montserrat" pitchFamily="2" charset="77"/>
              </a:rPr>
              <a:t> across contexts </a:t>
            </a:r>
            <a:r>
              <a:rPr lang="en-US" sz="3200" b="1" dirty="0">
                <a:solidFill>
                  <a:srgbClr val="000000"/>
                </a:solidFill>
                <a:latin typeface="Montserrat" pitchFamily="2" charset="77"/>
              </a:rPr>
              <a:t>are adequately supported </a:t>
            </a:r>
            <a:r>
              <a:rPr lang="en-US" sz="3200" dirty="0">
                <a:solidFill>
                  <a:srgbClr val="000000"/>
                </a:solidFill>
                <a:latin typeface="Montserrat" pitchFamily="2" charset="77"/>
              </a:rPr>
              <a:t>to respond to the needs and be responsive to the will and preferences of older persons.”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5161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 t="-15111" b="-151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228600" y="1360974"/>
            <a:ext cx="16159162" cy="84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2"/>
              </a:lnSpc>
            </a:pPr>
            <a:r>
              <a:rPr lang="en-US" sz="5900" spc="-312" dirty="0">
                <a:solidFill>
                  <a:srgbClr val="000000"/>
                </a:solidFill>
                <a:latin typeface="Agrandir Medium"/>
              </a:rPr>
              <a:t>4 Key Approaches of Principle B4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00138" y="2716984"/>
            <a:ext cx="7920266" cy="2991887"/>
            <a:chOff x="0" y="0"/>
            <a:chExt cx="2263664" cy="8551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63664" cy="855101"/>
            </a:xfrm>
            <a:custGeom>
              <a:avLst/>
              <a:gdLst/>
              <a:ahLst/>
              <a:cxnLst/>
              <a:rect l="l" t="t" r="r" b="b"/>
              <a:pathLst>
                <a:path w="2263664" h="855101">
                  <a:moveTo>
                    <a:pt x="23460" y="0"/>
                  </a:moveTo>
                  <a:lnTo>
                    <a:pt x="2240205" y="0"/>
                  </a:lnTo>
                  <a:cubicBezTo>
                    <a:pt x="2246427" y="0"/>
                    <a:pt x="2252394" y="2472"/>
                    <a:pt x="2256793" y="6871"/>
                  </a:cubicBezTo>
                  <a:cubicBezTo>
                    <a:pt x="2261193" y="11271"/>
                    <a:pt x="2263664" y="17238"/>
                    <a:pt x="2263664" y="23460"/>
                  </a:cubicBezTo>
                  <a:lnTo>
                    <a:pt x="2263664" y="831641"/>
                  </a:lnTo>
                  <a:cubicBezTo>
                    <a:pt x="2263664" y="837863"/>
                    <a:pt x="2261193" y="843830"/>
                    <a:pt x="2256793" y="848230"/>
                  </a:cubicBezTo>
                  <a:cubicBezTo>
                    <a:pt x="2252394" y="852629"/>
                    <a:pt x="2246427" y="855101"/>
                    <a:pt x="2240205" y="855101"/>
                  </a:cubicBezTo>
                  <a:lnTo>
                    <a:pt x="23460" y="855101"/>
                  </a:lnTo>
                  <a:cubicBezTo>
                    <a:pt x="17238" y="855101"/>
                    <a:pt x="11271" y="852629"/>
                    <a:pt x="6871" y="848230"/>
                  </a:cubicBezTo>
                  <a:cubicBezTo>
                    <a:pt x="2472" y="843830"/>
                    <a:pt x="0" y="837863"/>
                    <a:pt x="0" y="831641"/>
                  </a:cubicBezTo>
                  <a:lnTo>
                    <a:pt x="0" y="23460"/>
                  </a:lnTo>
                  <a:cubicBezTo>
                    <a:pt x="0" y="17238"/>
                    <a:pt x="2472" y="11271"/>
                    <a:pt x="6871" y="6871"/>
                  </a:cubicBezTo>
                  <a:cubicBezTo>
                    <a:pt x="11271" y="2472"/>
                    <a:pt x="17238" y="0"/>
                    <a:pt x="23460" y="0"/>
                  </a:cubicBezTo>
                  <a:close/>
                </a:path>
              </a:pathLst>
            </a:custGeom>
            <a:solidFill>
              <a:srgbClr val="AADBC0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67596" y="2716984"/>
            <a:ext cx="7920266" cy="2991887"/>
            <a:chOff x="0" y="0"/>
            <a:chExt cx="2263664" cy="8551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63664" cy="855101"/>
            </a:xfrm>
            <a:custGeom>
              <a:avLst/>
              <a:gdLst/>
              <a:ahLst/>
              <a:cxnLst/>
              <a:rect l="l" t="t" r="r" b="b"/>
              <a:pathLst>
                <a:path w="2263664" h="855101">
                  <a:moveTo>
                    <a:pt x="23460" y="0"/>
                  </a:moveTo>
                  <a:lnTo>
                    <a:pt x="2240205" y="0"/>
                  </a:lnTo>
                  <a:cubicBezTo>
                    <a:pt x="2246427" y="0"/>
                    <a:pt x="2252394" y="2472"/>
                    <a:pt x="2256793" y="6871"/>
                  </a:cubicBezTo>
                  <a:cubicBezTo>
                    <a:pt x="2261193" y="11271"/>
                    <a:pt x="2263664" y="17238"/>
                    <a:pt x="2263664" y="23460"/>
                  </a:cubicBezTo>
                  <a:lnTo>
                    <a:pt x="2263664" y="831641"/>
                  </a:lnTo>
                  <a:cubicBezTo>
                    <a:pt x="2263664" y="837863"/>
                    <a:pt x="2261193" y="843830"/>
                    <a:pt x="2256793" y="848230"/>
                  </a:cubicBezTo>
                  <a:cubicBezTo>
                    <a:pt x="2252394" y="852629"/>
                    <a:pt x="2246427" y="855101"/>
                    <a:pt x="2240205" y="855101"/>
                  </a:cubicBezTo>
                  <a:lnTo>
                    <a:pt x="23460" y="855101"/>
                  </a:lnTo>
                  <a:cubicBezTo>
                    <a:pt x="17238" y="855101"/>
                    <a:pt x="11271" y="852629"/>
                    <a:pt x="6871" y="848230"/>
                  </a:cubicBezTo>
                  <a:cubicBezTo>
                    <a:pt x="2472" y="843830"/>
                    <a:pt x="0" y="837863"/>
                    <a:pt x="0" y="831641"/>
                  </a:cubicBezTo>
                  <a:lnTo>
                    <a:pt x="0" y="23460"/>
                  </a:lnTo>
                  <a:cubicBezTo>
                    <a:pt x="0" y="17238"/>
                    <a:pt x="2472" y="11271"/>
                    <a:pt x="6871" y="6871"/>
                  </a:cubicBezTo>
                  <a:cubicBezTo>
                    <a:pt x="11271" y="2472"/>
                    <a:pt x="17238" y="0"/>
                    <a:pt x="23460" y="0"/>
                  </a:cubicBezTo>
                  <a:close/>
                </a:path>
              </a:pathLst>
            </a:custGeom>
            <a:solidFill>
              <a:srgbClr val="83C6A2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0138" y="5911395"/>
            <a:ext cx="7920266" cy="2991887"/>
            <a:chOff x="0" y="0"/>
            <a:chExt cx="2263664" cy="8551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263664" cy="855101"/>
            </a:xfrm>
            <a:custGeom>
              <a:avLst/>
              <a:gdLst/>
              <a:ahLst/>
              <a:cxnLst/>
              <a:rect l="l" t="t" r="r" b="b"/>
              <a:pathLst>
                <a:path w="2263664" h="855101">
                  <a:moveTo>
                    <a:pt x="23460" y="0"/>
                  </a:moveTo>
                  <a:lnTo>
                    <a:pt x="2240205" y="0"/>
                  </a:lnTo>
                  <a:cubicBezTo>
                    <a:pt x="2246427" y="0"/>
                    <a:pt x="2252394" y="2472"/>
                    <a:pt x="2256793" y="6871"/>
                  </a:cubicBezTo>
                  <a:cubicBezTo>
                    <a:pt x="2261193" y="11271"/>
                    <a:pt x="2263664" y="17238"/>
                    <a:pt x="2263664" y="23460"/>
                  </a:cubicBezTo>
                  <a:lnTo>
                    <a:pt x="2263664" y="831641"/>
                  </a:lnTo>
                  <a:cubicBezTo>
                    <a:pt x="2263664" y="837863"/>
                    <a:pt x="2261193" y="843830"/>
                    <a:pt x="2256793" y="848230"/>
                  </a:cubicBezTo>
                  <a:cubicBezTo>
                    <a:pt x="2252394" y="852629"/>
                    <a:pt x="2246427" y="855101"/>
                    <a:pt x="2240205" y="855101"/>
                  </a:cubicBezTo>
                  <a:lnTo>
                    <a:pt x="23460" y="855101"/>
                  </a:lnTo>
                  <a:cubicBezTo>
                    <a:pt x="17238" y="855101"/>
                    <a:pt x="11271" y="852629"/>
                    <a:pt x="6871" y="848230"/>
                  </a:cubicBezTo>
                  <a:cubicBezTo>
                    <a:pt x="2472" y="843830"/>
                    <a:pt x="0" y="837863"/>
                    <a:pt x="0" y="831641"/>
                  </a:cubicBezTo>
                  <a:lnTo>
                    <a:pt x="0" y="23460"/>
                  </a:lnTo>
                  <a:cubicBezTo>
                    <a:pt x="0" y="17238"/>
                    <a:pt x="2472" y="11271"/>
                    <a:pt x="6871" y="6871"/>
                  </a:cubicBezTo>
                  <a:cubicBezTo>
                    <a:pt x="11271" y="2472"/>
                    <a:pt x="17238" y="0"/>
                    <a:pt x="23460" y="0"/>
                  </a:cubicBezTo>
                  <a:close/>
                </a:path>
              </a:pathLst>
            </a:custGeom>
            <a:solidFill>
              <a:srgbClr val="83C6A2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267596" y="5911395"/>
            <a:ext cx="7920266" cy="2991887"/>
            <a:chOff x="0" y="0"/>
            <a:chExt cx="2263664" cy="8551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263664" cy="855101"/>
            </a:xfrm>
            <a:custGeom>
              <a:avLst/>
              <a:gdLst/>
              <a:ahLst/>
              <a:cxnLst/>
              <a:rect l="l" t="t" r="r" b="b"/>
              <a:pathLst>
                <a:path w="2263664" h="855101">
                  <a:moveTo>
                    <a:pt x="23460" y="0"/>
                  </a:moveTo>
                  <a:lnTo>
                    <a:pt x="2240205" y="0"/>
                  </a:lnTo>
                  <a:cubicBezTo>
                    <a:pt x="2246427" y="0"/>
                    <a:pt x="2252394" y="2472"/>
                    <a:pt x="2256793" y="6871"/>
                  </a:cubicBezTo>
                  <a:cubicBezTo>
                    <a:pt x="2261193" y="11271"/>
                    <a:pt x="2263664" y="17238"/>
                    <a:pt x="2263664" y="23460"/>
                  </a:cubicBezTo>
                  <a:lnTo>
                    <a:pt x="2263664" y="831641"/>
                  </a:lnTo>
                  <a:cubicBezTo>
                    <a:pt x="2263664" y="837863"/>
                    <a:pt x="2261193" y="843830"/>
                    <a:pt x="2256793" y="848230"/>
                  </a:cubicBezTo>
                  <a:cubicBezTo>
                    <a:pt x="2252394" y="852629"/>
                    <a:pt x="2246427" y="855101"/>
                    <a:pt x="2240205" y="855101"/>
                  </a:cubicBezTo>
                  <a:lnTo>
                    <a:pt x="23460" y="855101"/>
                  </a:lnTo>
                  <a:cubicBezTo>
                    <a:pt x="17238" y="855101"/>
                    <a:pt x="11271" y="852629"/>
                    <a:pt x="6871" y="848230"/>
                  </a:cubicBezTo>
                  <a:cubicBezTo>
                    <a:pt x="2472" y="843830"/>
                    <a:pt x="0" y="837863"/>
                    <a:pt x="0" y="831641"/>
                  </a:cubicBezTo>
                  <a:lnTo>
                    <a:pt x="0" y="23460"/>
                  </a:lnTo>
                  <a:cubicBezTo>
                    <a:pt x="0" y="17238"/>
                    <a:pt x="2472" y="11271"/>
                    <a:pt x="6871" y="6871"/>
                  </a:cubicBezTo>
                  <a:cubicBezTo>
                    <a:pt x="11271" y="2472"/>
                    <a:pt x="17238" y="0"/>
                    <a:pt x="23460" y="0"/>
                  </a:cubicBezTo>
                  <a:close/>
                </a:path>
              </a:pathLst>
            </a:custGeom>
            <a:solidFill>
              <a:srgbClr val="AADBC0"/>
            </a:solidFill>
            <a:ln w="19050" cap="rnd">
              <a:solidFill>
                <a:srgbClr val="3A3937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00138" y="3223012"/>
            <a:ext cx="7685625" cy="2372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92"/>
              </a:lnSpc>
              <a:spcBef>
                <a:spcPct val="0"/>
              </a:spcBef>
            </a:pPr>
            <a:r>
              <a:rPr lang="en-US" sz="2100" spc="-65" dirty="0">
                <a:solidFill>
                  <a:srgbClr val="000000"/>
                </a:solidFill>
                <a:latin typeface="Montserrat"/>
              </a:rPr>
              <a:t>a) Develop a robust and grounded understanding of the heterogeneity in African family forms, circumstances and dynamics and the experiences of individuals within them; of the norms and values that underpin families and communities; and of the resources and capacities that families and communities draw upon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6716" y="2765736"/>
            <a:ext cx="7096975" cy="54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6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grandir Medium"/>
              </a:rPr>
              <a:t>Supporting norms and values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891589" y="3504112"/>
            <a:ext cx="6672281" cy="1171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92"/>
              </a:lnSpc>
              <a:spcBef>
                <a:spcPct val="0"/>
              </a:spcBef>
            </a:pPr>
            <a:r>
              <a:rPr lang="en-US" sz="2100" spc="-65" dirty="0">
                <a:solidFill>
                  <a:srgbClr val="000000"/>
                </a:solidFill>
                <a:latin typeface="Montserrat"/>
              </a:rPr>
              <a:t>b) Map and draw lessons from existing family- and community-based responses on ageing and older persons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05798" y="2806291"/>
            <a:ext cx="8043862" cy="540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66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grandir Medium"/>
              </a:rPr>
              <a:t>Being family &amp; community-based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891589" y="6466935"/>
            <a:ext cx="6672281" cy="157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92"/>
              </a:lnSpc>
              <a:spcBef>
                <a:spcPct val="0"/>
              </a:spcBef>
            </a:pPr>
            <a:r>
              <a:rPr lang="en-US" sz="2100" spc="-65">
                <a:solidFill>
                  <a:srgbClr val="000000"/>
                </a:solidFill>
                <a:latin typeface="Montserrat"/>
              </a:rPr>
              <a:t>d) Ensure adequate resourcing, including through social protection, to support the capacities of families and communities as part of ageing-focused responses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99965" y="5989347"/>
            <a:ext cx="7580058" cy="634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6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grandir Medium"/>
              </a:rPr>
              <a:t>Resourcing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24130" y="6693488"/>
            <a:ext cx="6672281" cy="157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92"/>
              </a:lnSpc>
              <a:spcBef>
                <a:spcPct val="0"/>
              </a:spcBef>
            </a:pPr>
            <a:r>
              <a:rPr lang="en-US" sz="2100" spc="-65">
                <a:solidFill>
                  <a:srgbClr val="000000"/>
                </a:solidFill>
                <a:latin typeface="Montserrat"/>
              </a:rPr>
              <a:t>c) Establish and sustain stakeholder-engagement mechanisms and platforms to ensure that families and communities are included in the development of responses on ageing and older persons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11783" y="6042246"/>
            <a:ext cx="7096975" cy="634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66"/>
              </a:lnSpc>
              <a:spcBef>
                <a:spcPct val="0"/>
              </a:spcBef>
            </a:pPr>
            <a:r>
              <a:rPr lang="en-US" sz="3800" dirty="0">
                <a:solidFill>
                  <a:srgbClr val="000000"/>
                </a:solidFill>
                <a:latin typeface="Agrandir Medium"/>
              </a:rPr>
              <a:t>Stakeholder engagement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2600" y="952501"/>
            <a:ext cx="13106400" cy="6781800"/>
          </a:xfrm>
          <a:custGeom>
            <a:avLst/>
            <a:gdLst/>
            <a:ahLst/>
            <a:cxnLst/>
            <a:rect l="l" t="t" r="r" b="b"/>
            <a:pathLst>
              <a:path w="16601284" h="9338222">
                <a:moveTo>
                  <a:pt x="0" y="0"/>
                </a:moveTo>
                <a:lnTo>
                  <a:pt x="16601284" y="0"/>
                </a:lnTo>
                <a:lnTo>
                  <a:pt x="16601284" y="9338222"/>
                </a:lnTo>
                <a:lnTo>
                  <a:pt x="0" y="9338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295828-EA04-01B1-8906-91DFC8A0670D}"/>
              </a:ext>
            </a:extLst>
          </p:cNvPr>
          <p:cNvSpPr txBox="1"/>
          <p:nvPr/>
        </p:nvSpPr>
        <p:spPr>
          <a:xfrm>
            <a:off x="2362200" y="8297612"/>
            <a:ext cx="12276566" cy="1036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138" spc="-214" dirty="0" err="1">
                <a:solidFill>
                  <a:schemeClr val="bg1"/>
                </a:solidFill>
                <a:latin typeface="Agrandir Medium"/>
              </a:rPr>
              <a:t>www.africasocialwork.net</a:t>
            </a:r>
            <a:r>
              <a:rPr lang="en-US" sz="6138" spc="-214" dirty="0">
                <a:solidFill>
                  <a:schemeClr val="bg1"/>
                </a:solidFill>
                <a:latin typeface="Agrandir Medium"/>
              </a:rPr>
              <a:t>/ubuntu</a:t>
            </a:r>
          </a:p>
        </p:txBody>
      </p:sp>
    </p:spTree>
    <p:extLst>
      <p:ext uri="{BB962C8B-B14F-4D97-AF65-F5344CB8AC3E}">
        <p14:creationId xmlns:p14="http://schemas.microsoft.com/office/powerpoint/2010/main" val="180484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B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48000" y="1257300"/>
            <a:ext cx="12344400" cy="6858000"/>
          </a:xfrm>
          <a:custGeom>
            <a:avLst/>
            <a:gdLst/>
            <a:ahLst/>
            <a:cxnLst/>
            <a:rect l="l" t="t" r="r" b="b"/>
            <a:pathLst>
              <a:path w="16601284" h="9338222">
                <a:moveTo>
                  <a:pt x="0" y="0"/>
                </a:moveTo>
                <a:lnTo>
                  <a:pt x="16601284" y="0"/>
                </a:lnTo>
                <a:lnTo>
                  <a:pt x="16601284" y="9338222"/>
                </a:lnTo>
                <a:lnTo>
                  <a:pt x="0" y="9338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846219" y="3695700"/>
            <a:ext cx="2747962" cy="2389822"/>
            <a:chOff x="0" y="0"/>
            <a:chExt cx="4519930" cy="4634230"/>
          </a:xfrm>
        </p:grpSpPr>
        <p:sp>
          <p:nvSpPr>
            <p:cNvPr id="4" name="Freeform 4"/>
            <p:cNvSpPr/>
            <p:nvPr/>
          </p:nvSpPr>
          <p:spPr>
            <a:xfrm>
              <a:off x="44450" y="49530"/>
              <a:ext cx="4427220" cy="4544060"/>
            </a:xfrm>
            <a:custGeom>
              <a:avLst/>
              <a:gdLst/>
              <a:ahLst/>
              <a:cxnLst/>
              <a:rect l="l" t="t" r="r" b="b"/>
              <a:pathLst>
                <a:path w="4427220" h="4544060">
                  <a:moveTo>
                    <a:pt x="3747770" y="454660"/>
                  </a:moveTo>
                  <a:cubicBezTo>
                    <a:pt x="3180080" y="260350"/>
                    <a:pt x="3121660" y="246380"/>
                    <a:pt x="3048000" y="231140"/>
                  </a:cubicBezTo>
                  <a:cubicBezTo>
                    <a:pt x="2974340" y="215900"/>
                    <a:pt x="2910840" y="207010"/>
                    <a:pt x="2824480" y="196850"/>
                  </a:cubicBezTo>
                  <a:cubicBezTo>
                    <a:pt x="2708910" y="182880"/>
                    <a:pt x="2561590" y="168910"/>
                    <a:pt x="2414270" y="161290"/>
                  </a:cubicBezTo>
                  <a:cubicBezTo>
                    <a:pt x="2242820" y="152400"/>
                    <a:pt x="2033270" y="157480"/>
                    <a:pt x="1859280" y="149860"/>
                  </a:cubicBezTo>
                  <a:cubicBezTo>
                    <a:pt x="1704340" y="143510"/>
                    <a:pt x="1541780" y="119380"/>
                    <a:pt x="1418590" y="121920"/>
                  </a:cubicBezTo>
                  <a:cubicBezTo>
                    <a:pt x="1328420" y="123190"/>
                    <a:pt x="1264920" y="133350"/>
                    <a:pt x="1186180" y="144780"/>
                  </a:cubicBezTo>
                  <a:cubicBezTo>
                    <a:pt x="1102360" y="156210"/>
                    <a:pt x="1008380" y="163830"/>
                    <a:pt x="928370" y="193040"/>
                  </a:cubicBezTo>
                  <a:cubicBezTo>
                    <a:pt x="849630" y="222250"/>
                    <a:pt x="774700" y="269240"/>
                    <a:pt x="708660" y="318770"/>
                  </a:cubicBezTo>
                  <a:cubicBezTo>
                    <a:pt x="643890" y="367030"/>
                    <a:pt x="585470" y="426720"/>
                    <a:pt x="532130" y="485140"/>
                  </a:cubicBezTo>
                  <a:cubicBezTo>
                    <a:pt x="480060" y="542290"/>
                    <a:pt x="433070" y="599440"/>
                    <a:pt x="392430" y="665480"/>
                  </a:cubicBezTo>
                  <a:cubicBezTo>
                    <a:pt x="349250" y="736600"/>
                    <a:pt x="317500" y="817880"/>
                    <a:pt x="285750" y="900430"/>
                  </a:cubicBezTo>
                  <a:cubicBezTo>
                    <a:pt x="252730" y="988060"/>
                    <a:pt x="218440" y="1080770"/>
                    <a:pt x="199390" y="1179830"/>
                  </a:cubicBezTo>
                  <a:cubicBezTo>
                    <a:pt x="177800" y="1287780"/>
                    <a:pt x="173990" y="1410970"/>
                    <a:pt x="168910" y="1525270"/>
                  </a:cubicBezTo>
                  <a:cubicBezTo>
                    <a:pt x="163830" y="1637030"/>
                    <a:pt x="156210" y="1744980"/>
                    <a:pt x="166370" y="1859280"/>
                  </a:cubicBezTo>
                  <a:cubicBezTo>
                    <a:pt x="177800" y="1982470"/>
                    <a:pt x="229870" y="2146300"/>
                    <a:pt x="241300" y="2239010"/>
                  </a:cubicBezTo>
                  <a:cubicBezTo>
                    <a:pt x="247650" y="2291080"/>
                    <a:pt x="238760" y="2310130"/>
                    <a:pt x="246380" y="2363470"/>
                  </a:cubicBezTo>
                  <a:cubicBezTo>
                    <a:pt x="260350" y="2465070"/>
                    <a:pt x="304800" y="2693670"/>
                    <a:pt x="353060" y="2800350"/>
                  </a:cubicBezTo>
                  <a:cubicBezTo>
                    <a:pt x="384810" y="2870200"/>
                    <a:pt x="422910" y="2910840"/>
                    <a:pt x="463550" y="2960370"/>
                  </a:cubicBezTo>
                  <a:cubicBezTo>
                    <a:pt x="502920" y="3008630"/>
                    <a:pt x="551180" y="3046730"/>
                    <a:pt x="591820" y="3096260"/>
                  </a:cubicBezTo>
                  <a:cubicBezTo>
                    <a:pt x="633730" y="3147060"/>
                    <a:pt x="673100" y="3214370"/>
                    <a:pt x="711200" y="3261360"/>
                  </a:cubicBezTo>
                  <a:cubicBezTo>
                    <a:pt x="741680" y="3298190"/>
                    <a:pt x="768350" y="3329940"/>
                    <a:pt x="797560" y="3356610"/>
                  </a:cubicBezTo>
                  <a:cubicBezTo>
                    <a:pt x="824230" y="3380740"/>
                    <a:pt x="853440" y="3390900"/>
                    <a:pt x="877570" y="3416300"/>
                  </a:cubicBezTo>
                  <a:cubicBezTo>
                    <a:pt x="905510" y="3445510"/>
                    <a:pt x="918210" y="3488690"/>
                    <a:pt x="948690" y="3526790"/>
                  </a:cubicBezTo>
                  <a:cubicBezTo>
                    <a:pt x="988060" y="3576320"/>
                    <a:pt x="1043940" y="3633470"/>
                    <a:pt x="1097280" y="3684270"/>
                  </a:cubicBezTo>
                  <a:cubicBezTo>
                    <a:pt x="1153160" y="3738880"/>
                    <a:pt x="1214120" y="3790950"/>
                    <a:pt x="1277620" y="3843020"/>
                  </a:cubicBezTo>
                  <a:cubicBezTo>
                    <a:pt x="1344930" y="3898900"/>
                    <a:pt x="1409700" y="3953510"/>
                    <a:pt x="1489710" y="4008120"/>
                  </a:cubicBezTo>
                  <a:cubicBezTo>
                    <a:pt x="1582420" y="4071620"/>
                    <a:pt x="1706880" y="4144010"/>
                    <a:pt x="1805940" y="4197350"/>
                  </a:cubicBezTo>
                  <a:cubicBezTo>
                    <a:pt x="1891030" y="4243070"/>
                    <a:pt x="1981200" y="4290060"/>
                    <a:pt x="2045970" y="4314190"/>
                  </a:cubicBezTo>
                  <a:cubicBezTo>
                    <a:pt x="2086610" y="4329430"/>
                    <a:pt x="2105660" y="4333240"/>
                    <a:pt x="2150110" y="4342130"/>
                  </a:cubicBezTo>
                  <a:cubicBezTo>
                    <a:pt x="2223770" y="4356100"/>
                    <a:pt x="2340610" y="4371340"/>
                    <a:pt x="2446020" y="4378960"/>
                  </a:cubicBezTo>
                  <a:cubicBezTo>
                    <a:pt x="2566670" y="4386580"/>
                    <a:pt x="2734310" y="4389120"/>
                    <a:pt x="2835910" y="4382770"/>
                  </a:cubicBezTo>
                  <a:cubicBezTo>
                    <a:pt x="2901950" y="4378960"/>
                    <a:pt x="2931160" y="4375150"/>
                    <a:pt x="2997200" y="4361180"/>
                  </a:cubicBezTo>
                  <a:cubicBezTo>
                    <a:pt x="3106420" y="4339590"/>
                    <a:pt x="3299460" y="4290060"/>
                    <a:pt x="3427730" y="4244340"/>
                  </a:cubicBezTo>
                  <a:cubicBezTo>
                    <a:pt x="3538220" y="4204970"/>
                    <a:pt x="3648710" y="4154170"/>
                    <a:pt x="3726180" y="4113530"/>
                  </a:cubicBezTo>
                  <a:cubicBezTo>
                    <a:pt x="3778250" y="4086860"/>
                    <a:pt x="3813810" y="4071620"/>
                    <a:pt x="3853180" y="4036060"/>
                  </a:cubicBezTo>
                  <a:cubicBezTo>
                    <a:pt x="3900170" y="3992880"/>
                    <a:pt x="3944620" y="3921760"/>
                    <a:pt x="3980180" y="3864610"/>
                  </a:cubicBezTo>
                  <a:cubicBezTo>
                    <a:pt x="4013200" y="3811270"/>
                    <a:pt x="4034790" y="3768090"/>
                    <a:pt x="4064000" y="3703320"/>
                  </a:cubicBezTo>
                  <a:cubicBezTo>
                    <a:pt x="4107180" y="3609340"/>
                    <a:pt x="4177030" y="3437890"/>
                    <a:pt x="4204970" y="3348990"/>
                  </a:cubicBezTo>
                  <a:cubicBezTo>
                    <a:pt x="4221480" y="3296920"/>
                    <a:pt x="4224020" y="3276600"/>
                    <a:pt x="4232910" y="3223260"/>
                  </a:cubicBezTo>
                  <a:cubicBezTo>
                    <a:pt x="4248150" y="3130550"/>
                    <a:pt x="4272280" y="2936240"/>
                    <a:pt x="4269740" y="2842260"/>
                  </a:cubicBezTo>
                  <a:cubicBezTo>
                    <a:pt x="4268470" y="2786380"/>
                    <a:pt x="4254500" y="2762250"/>
                    <a:pt x="4249420" y="2710180"/>
                  </a:cubicBezTo>
                  <a:cubicBezTo>
                    <a:pt x="4243070" y="2636520"/>
                    <a:pt x="4254500" y="2538730"/>
                    <a:pt x="4244340" y="2439670"/>
                  </a:cubicBezTo>
                  <a:cubicBezTo>
                    <a:pt x="4231640" y="2319020"/>
                    <a:pt x="4204970" y="2164080"/>
                    <a:pt x="4170680" y="2040890"/>
                  </a:cubicBezTo>
                  <a:cubicBezTo>
                    <a:pt x="4138930" y="1927860"/>
                    <a:pt x="4085590" y="1827530"/>
                    <a:pt x="4051300" y="1724660"/>
                  </a:cubicBezTo>
                  <a:cubicBezTo>
                    <a:pt x="4019550" y="1629410"/>
                    <a:pt x="3999230" y="1529080"/>
                    <a:pt x="3967480" y="1443990"/>
                  </a:cubicBezTo>
                  <a:cubicBezTo>
                    <a:pt x="3938270" y="1367790"/>
                    <a:pt x="3906520" y="1299210"/>
                    <a:pt x="3870960" y="1234440"/>
                  </a:cubicBezTo>
                  <a:cubicBezTo>
                    <a:pt x="3836670" y="1172210"/>
                    <a:pt x="3792220" y="1122680"/>
                    <a:pt x="3757930" y="1061720"/>
                  </a:cubicBezTo>
                  <a:cubicBezTo>
                    <a:pt x="3721100" y="998220"/>
                    <a:pt x="3686810" y="927100"/>
                    <a:pt x="3657600" y="859790"/>
                  </a:cubicBezTo>
                  <a:cubicBezTo>
                    <a:pt x="3629660" y="795020"/>
                    <a:pt x="3605530" y="732790"/>
                    <a:pt x="3585210" y="666750"/>
                  </a:cubicBezTo>
                  <a:cubicBezTo>
                    <a:pt x="3563620" y="599440"/>
                    <a:pt x="3567430" y="520700"/>
                    <a:pt x="3533140" y="458470"/>
                  </a:cubicBezTo>
                  <a:cubicBezTo>
                    <a:pt x="3497580" y="393700"/>
                    <a:pt x="3388360" y="339090"/>
                    <a:pt x="3369310" y="289560"/>
                  </a:cubicBezTo>
                  <a:cubicBezTo>
                    <a:pt x="3357880" y="260350"/>
                    <a:pt x="3360420" y="228600"/>
                    <a:pt x="3371850" y="208280"/>
                  </a:cubicBezTo>
                  <a:cubicBezTo>
                    <a:pt x="3383280" y="186690"/>
                    <a:pt x="3418840" y="167640"/>
                    <a:pt x="3440430" y="163830"/>
                  </a:cubicBezTo>
                  <a:cubicBezTo>
                    <a:pt x="3458210" y="161290"/>
                    <a:pt x="3478530" y="168910"/>
                    <a:pt x="3493770" y="177800"/>
                  </a:cubicBezTo>
                  <a:cubicBezTo>
                    <a:pt x="3509010" y="186690"/>
                    <a:pt x="3524250" y="203200"/>
                    <a:pt x="3529330" y="220980"/>
                  </a:cubicBezTo>
                  <a:cubicBezTo>
                    <a:pt x="3535680" y="242570"/>
                    <a:pt x="3529330" y="283210"/>
                    <a:pt x="3517900" y="302260"/>
                  </a:cubicBezTo>
                  <a:cubicBezTo>
                    <a:pt x="3507740" y="318770"/>
                    <a:pt x="3488690" y="328930"/>
                    <a:pt x="3472180" y="334010"/>
                  </a:cubicBezTo>
                  <a:cubicBezTo>
                    <a:pt x="3455670" y="339090"/>
                    <a:pt x="3434080" y="339090"/>
                    <a:pt x="3417570" y="332740"/>
                  </a:cubicBezTo>
                  <a:cubicBezTo>
                    <a:pt x="3401060" y="326390"/>
                    <a:pt x="3383280" y="312420"/>
                    <a:pt x="3374390" y="297180"/>
                  </a:cubicBezTo>
                  <a:cubicBezTo>
                    <a:pt x="3365500" y="281940"/>
                    <a:pt x="3357880" y="261620"/>
                    <a:pt x="3360420" y="243840"/>
                  </a:cubicBezTo>
                  <a:cubicBezTo>
                    <a:pt x="3364230" y="222250"/>
                    <a:pt x="3385820" y="187960"/>
                    <a:pt x="3404870" y="175260"/>
                  </a:cubicBezTo>
                  <a:cubicBezTo>
                    <a:pt x="3420110" y="165100"/>
                    <a:pt x="3441700" y="162560"/>
                    <a:pt x="3459480" y="165100"/>
                  </a:cubicBezTo>
                  <a:cubicBezTo>
                    <a:pt x="3477260" y="167640"/>
                    <a:pt x="3493770" y="175260"/>
                    <a:pt x="3509010" y="189230"/>
                  </a:cubicBezTo>
                  <a:cubicBezTo>
                    <a:pt x="3529330" y="208280"/>
                    <a:pt x="3566160" y="280670"/>
                    <a:pt x="3562350" y="283210"/>
                  </a:cubicBezTo>
                  <a:cubicBezTo>
                    <a:pt x="3559810" y="285750"/>
                    <a:pt x="3500120" y="224790"/>
                    <a:pt x="3502660" y="222250"/>
                  </a:cubicBezTo>
                  <a:cubicBezTo>
                    <a:pt x="3505200" y="219710"/>
                    <a:pt x="3562350" y="255270"/>
                    <a:pt x="3587750" y="274320"/>
                  </a:cubicBezTo>
                  <a:cubicBezTo>
                    <a:pt x="3611880" y="293370"/>
                    <a:pt x="3634740" y="312420"/>
                    <a:pt x="3652520" y="336550"/>
                  </a:cubicBezTo>
                  <a:cubicBezTo>
                    <a:pt x="3671570" y="361950"/>
                    <a:pt x="3684270" y="387350"/>
                    <a:pt x="3699510" y="426720"/>
                  </a:cubicBezTo>
                  <a:cubicBezTo>
                    <a:pt x="3726180" y="495300"/>
                    <a:pt x="3747770" y="632460"/>
                    <a:pt x="3776980" y="718820"/>
                  </a:cubicBezTo>
                  <a:cubicBezTo>
                    <a:pt x="3801110" y="789940"/>
                    <a:pt x="3822700" y="839470"/>
                    <a:pt x="3856990" y="908050"/>
                  </a:cubicBezTo>
                  <a:cubicBezTo>
                    <a:pt x="3900170" y="995680"/>
                    <a:pt x="3978910" y="1109980"/>
                    <a:pt x="4024630" y="1196340"/>
                  </a:cubicBezTo>
                  <a:cubicBezTo>
                    <a:pt x="4060190" y="1264920"/>
                    <a:pt x="4079240" y="1303020"/>
                    <a:pt x="4110990" y="1383030"/>
                  </a:cubicBezTo>
                  <a:cubicBezTo>
                    <a:pt x="4165600" y="1518920"/>
                    <a:pt x="4250690" y="1762760"/>
                    <a:pt x="4300220" y="1945640"/>
                  </a:cubicBezTo>
                  <a:cubicBezTo>
                    <a:pt x="4344670" y="2113280"/>
                    <a:pt x="4382770" y="2292350"/>
                    <a:pt x="4399280" y="2438400"/>
                  </a:cubicBezTo>
                  <a:cubicBezTo>
                    <a:pt x="4411980" y="2553970"/>
                    <a:pt x="4400550" y="2679700"/>
                    <a:pt x="4408170" y="2753360"/>
                  </a:cubicBezTo>
                  <a:cubicBezTo>
                    <a:pt x="4411980" y="2794000"/>
                    <a:pt x="4423410" y="2806700"/>
                    <a:pt x="4424680" y="2847340"/>
                  </a:cubicBezTo>
                  <a:cubicBezTo>
                    <a:pt x="4427220" y="2924810"/>
                    <a:pt x="4410710" y="3077210"/>
                    <a:pt x="4391660" y="3183890"/>
                  </a:cubicBezTo>
                  <a:cubicBezTo>
                    <a:pt x="4373880" y="3284220"/>
                    <a:pt x="4349750" y="3370580"/>
                    <a:pt x="4315460" y="3469640"/>
                  </a:cubicBezTo>
                  <a:cubicBezTo>
                    <a:pt x="4276090" y="3583940"/>
                    <a:pt x="4212590" y="3732530"/>
                    <a:pt x="4164330" y="3831590"/>
                  </a:cubicBezTo>
                  <a:cubicBezTo>
                    <a:pt x="4128770" y="3903980"/>
                    <a:pt x="4095750" y="3966210"/>
                    <a:pt x="4061460" y="4015740"/>
                  </a:cubicBezTo>
                  <a:cubicBezTo>
                    <a:pt x="4036060" y="4053840"/>
                    <a:pt x="4022090" y="4076700"/>
                    <a:pt x="3985260" y="4108450"/>
                  </a:cubicBezTo>
                  <a:cubicBezTo>
                    <a:pt x="3926840" y="4160520"/>
                    <a:pt x="3815080" y="4227830"/>
                    <a:pt x="3726180" y="4274820"/>
                  </a:cubicBezTo>
                  <a:cubicBezTo>
                    <a:pt x="3641090" y="4319270"/>
                    <a:pt x="3557270" y="4351020"/>
                    <a:pt x="3462020" y="4385310"/>
                  </a:cubicBezTo>
                  <a:cubicBezTo>
                    <a:pt x="3352800" y="4424680"/>
                    <a:pt x="3214370" y="4465320"/>
                    <a:pt x="3102610" y="4490720"/>
                  </a:cubicBezTo>
                  <a:cubicBezTo>
                    <a:pt x="3007360" y="4512310"/>
                    <a:pt x="2937510" y="4526280"/>
                    <a:pt x="2835910" y="4533900"/>
                  </a:cubicBezTo>
                  <a:cubicBezTo>
                    <a:pt x="2702560" y="4544060"/>
                    <a:pt x="2508250" y="4542790"/>
                    <a:pt x="2367280" y="4528820"/>
                  </a:cubicBezTo>
                  <a:cubicBezTo>
                    <a:pt x="2250440" y="4517390"/>
                    <a:pt x="2132330" y="4493260"/>
                    <a:pt x="2051050" y="4471670"/>
                  </a:cubicBezTo>
                  <a:cubicBezTo>
                    <a:pt x="1997710" y="4457700"/>
                    <a:pt x="1973580" y="4447540"/>
                    <a:pt x="1921510" y="4424680"/>
                  </a:cubicBezTo>
                  <a:cubicBezTo>
                    <a:pt x="1833880" y="4386580"/>
                    <a:pt x="1673860" y="4301490"/>
                    <a:pt x="1577340" y="4246880"/>
                  </a:cubicBezTo>
                  <a:cubicBezTo>
                    <a:pt x="1503680" y="4204970"/>
                    <a:pt x="1450340" y="4170680"/>
                    <a:pt x="1388110" y="4130040"/>
                  </a:cubicBezTo>
                  <a:cubicBezTo>
                    <a:pt x="1325880" y="4088130"/>
                    <a:pt x="1264920" y="4046220"/>
                    <a:pt x="1203960" y="3997960"/>
                  </a:cubicBezTo>
                  <a:cubicBezTo>
                    <a:pt x="1140460" y="3948430"/>
                    <a:pt x="1079500" y="3901440"/>
                    <a:pt x="1013460" y="3835400"/>
                  </a:cubicBezTo>
                  <a:cubicBezTo>
                    <a:pt x="927100" y="3750310"/>
                    <a:pt x="812800" y="3590290"/>
                    <a:pt x="740410" y="3517900"/>
                  </a:cubicBezTo>
                  <a:cubicBezTo>
                    <a:pt x="698500" y="3475990"/>
                    <a:pt x="662940" y="3456940"/>
                    <a:pt x="632460" y="3426460"/>
                  </a:cubicBezTo>
                  <a:cubicBezTo>
                    <a:pt x="607060" y="3401060"/>
                    <a:pt x="598170" y="3385820"/>
                    <a:pt x="568960" y="3350260"/>
                  </a:cubicBezTo>
                  <a:cubicBezTo>
                    <a:pt x="501650" y="3267710"/>
                    <a:pt x="299720" y="3027680"/>
                    <a:pt x="241300" y="2932430"/>
                  </a:cubicBezTo>
                  <a:cubicBezTo>
                    <a:pt x="213360" y="2887980"/>
                    <a:pt x="208280" y="2877820"/>
                    <a:pt x="191770" y="2829560"/>
                  </a:cubicBezTo>
                  <a:cubicBezTo>
                    <a:pt x="156210" y="2724150"/>
                    <a:pt x="101600" y="2423160"/>
                    <a:pt x="86360" y="2313940"/>
                  </a:cubicBezTo>
                  <a:cubicBezTo>
                    <a:pt x="80010" y="2263140"/>
                    <a:pt x="85090" y="2249170"/>
                    <a:pt x="78740" y="2202180"/>
                  </a:cubicBezTo>
                  <a:cubicBezTo>
                    <a:pt x="67310" y="2119630"/>
                    <a:pt x="15240" y="1934210"/>
                    <a:pt x="7620" y="1860550"/>
                  </a:cubicBezTo>
                  <a:cubicBezTo>
                    <a:pt x="3810" y="1824990"/>
                    <a:pt x="6350" y="1817370"/>
                    <a:pt x="6350" y="1781810"/>
                  </a:cubicBezTo>
                  <a:cubicBezTo>
                    <a:pt x="6350" y="1703070"/>
                    <a:pt x="0" y="1483360"/>
                    <a:pt x="11430" y="1405890"/>
                  </a:cubicBezTo>
                  <a:cubicBezTo>
                    <a:pt x="16510" y="1370330"/>
                    <a:pt x="27940" y="1361440"/>
                    <a:pt x="34290" y="1328420"/>
                  </a:cubicBezTo>
                  <a:cubicBezTo>
                    <a:pt x="44450" y="1270000"/>
                    <a:pt x="34290" y="1169670"/>
                    <a:pt x="53340" y="1085850"/>
                  </a:cubicBezTo>
                  <a:cubicBezTo>
                    <a:pt x="74930" y="988060"/>
                    <a:pt x="132080" y="869950"/>
                    <a:pt x="170180" y="779780"/>
                  </a:cubicBezTo>
                  <a:cubicBezTo>
                    <a:pt x="200660" y="707390"/>
                    <a:pt x="226060" y="645160"/>
                    <a:pt x="261620" y="585470"/>
                  </a:cubicBezTo>
                  <a:cubicBezTo>
                    <a:pt x="294640" y="529590"/>
                    <a:pt x="325120" y="486410"/>
                    <a:pt x="374650" y="431800"/>
                  </a:cubicBezTo>
                  <a:cubicBezTo>
                    <a:pt x="441960" y="358140"/>
                    <a:pt x="556260" y="255270"/>
                    <a:pt x="638810" y="194310"/>
                  </a:cubicBezTo>
                  <a:cubicBezTo>
                    <a:pt x="703580" y="147320"/>
                    <a:pt x="773430" y="109220"/>
                    <a:pt x="822960" y="87630"/>
                  </a:cubicBezTo>
                  <a:cubicBezTo>
                    <a:pt x="853440" y="73660"/>
                    <a:pt x="864870" y="69850"/>
                    <a:pt x="899160" y="62230"/>
                  </a:cubicBezTo>
                  <a:cubicBezTo>
                    <a:pt x="962660" y="46990"/>
                    <a:pt x="1088390" y="30480"/>
                    <a:pt x="1178560" y="20320"/>
                  </a:cubicBezTo>
                  <a:cubicBezTo>
                    <a:pt x="1262380" y="10160"/>
                    <a:pt x="1328420" y="2540"/>
                    <a:pt x="1421130" y="1270"/>
                  </a:cubicBezTo>
                  <a:cubicBezTo>
                    <a:pt x="1545590" y="0"/>
                    <a:pt x="1704340" y="21590"/>
                    <a:pt x="1859280" y="25400"/>
                  </a:cubicBezTo>
                  <a:cubicBezTo>
                    <a:pt x="2034540" y="30480"/>
                    <a:pt x="2227580" y="13970"/>
                    <a:pt x="2421890" y="24130"/>
                  </a:cubicBezTo>
                  <a:cubicBezTo>
                    <a:pt x="2632710" y="34290"/>
                    <a:pt x="2918460" y="64770"/>
                    <a:pt x="3081020" y="92710"/>
                  </a:cubicBezTo>
                  <a:cubicBezTo>
                    <a:pt x="3178810" y="109220"/>
                    <a:pt x="3221990" y="120650"/>
                    <a:pt x="3312160" y="147320"/>
                  </a:cubicBezTo>
                  <a:cubicBezTo>
                    <a:pt x="3445510" y="186690"/>
                    <a:pt x="3732530" y="278130"/>
                    <a:pt x="3802380" y="320040"/>
                  </a:cubicBezTo>
                  <a:cubicBezTo>
                    <a:pt x="3823970" y="334010"/>
                    <a:pt x="3834130" y="340360"/>
                    <a:pt x="3840480" y="355600"/>
                  </a:cubicBezTo>
                  <a:cubicBezTo>
                    <a:pt x="3848100" y="373380"/>
                    <a:pt x="3846830" y="405130"/>
                    <a:pt x="3839210" y="422910"/>
                  </a:cubicBezTo>
                  <a:cubicBezTo>
                    <a:pt x="3831590" y="438150"/>
                    <a:pt x="3815080" y="450850"/>
                    <a:pt x="3799840" y="455930"/>
                  </a:cubicBezTo>
                  <a:cubicBezTo>
                    <a:pt x="3784600" y="461010"/>
                    <a:pt x="3747770" y="454660"/>
                    <a:pt x="3747770" y="454660"/>
                  </a:cubicBezTo>
                </a:path>
              </a:pathLst>
            </a:custGeom>
            <a:solidFill>
              <a:srgbClr val="14C24A"/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559</Words>
  <Application>Microsoft Macintosh PowerPoint</Application>
  <PresentationFormat>Custom</PresentationFormat>
  <Paragraphs>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Montserrat Bold</vt:lpstr>
      <vt:lpstr>Arial</vt:lpstr>
      <vt:lpstr>Libre Franklin</vt:lpstr>
      <vt:lpstr>Montserrat</vt:lpstr>
      <vt:lpstr>Canva Sans Bold</vt:lpstr>
      <vt:lpstr>Montserrat Italics</vt:lpstr>
      <vt:lpstr>Calibri</vt:lpstr>
      <vt:lpstr>Century Gothic</vt:lpstr>
      <vt:lpstr>Agrandir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Wazee Day</dc:title>
  <cp:lastModifiedBy>Rugare </cp:lastModifiedBy>
  <cp:revision>13</cp:revision>
  <dcterms:created xsi:type="dcterms:W3CDTF">2006-08-16T00:00:00Z</dcterms:created>
  <dcterms:modified xsi:type="dcterms:W3CDTF">2023-10-07T04:06:28Z</dcterms:modified>
  <dc:identifier>DAFwdWOgh4Q</dc:identifier>
</cp:coreProperties>
</file>