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603A"/>
    <a:srgbClr val="709C5E"/>
    <a:srgbClr val="0D4F1D"/>
    <a:srgbClr val="D1F7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15" autoAdjust="0"/>
    <p:restoredTop sz="94646"/>
  </p:normalViewPr>
  <p:slideViewPr>
    <p:cSldViewPr>
      <p:cViewPr varScale="1">
        <p:scale>
          <a:sx n="103" d="100"/>
          <a:sy n="103" d="100"/>
        </p:scale>
        <p:origin x="156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D627DF-9AA8-4A5A-9844-F4EDDF46BCC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5418494-C532-4F1F-BC98-28594877E015}">
      <dgm:prSet/>
      <dgm:spPr>
        <a:solidFill>
          <a:srgbClr val="45603A"/>
        </a:solidFill>
      </dgm:spPr>
      <dgm:t>
        <a:bodyPr/>
        <a:lstStyle/>
        <a:p>
          <a:pPr rtl="0"/>
          <a:r>
            <a:rPr lang="en-US" dirty="0" err="1"/>
            <a:t>Steampunk</a:t>
          </a:r>
          <a:r>
            <a:rPr lang="en-US" dirty="0"/>
            <a:t> references history precisely the Victorian Era with the primary source of energy being the Steam engines.</a:t>
          </a:r>
        </a:p>
      </dgm:t>
    </dgm:pt>
    <dgm:pt modelId="{D050DCA3-DC1C-4582-995F-85B93BA0CAE3}" type="parTrans" cxnId="{C8414B87-3C25-4F31-A2E5-0D5E1B1832EE}">
      <dgm:prSet/>
      <dgm:spPr/>
      <dgm:t>
        <a:bodyPr/>
        <a:lstStyle/>
        <a:p>
          <a:endParaRPr lang="en-US"/>
        </a:p>
      </dgm:t>
    </dgm:pt>
    <dgm:pt modelId="{C39CB1F1-D957-408B-88AA-F9088A31D373}" type="sibTrans" cxnId="{C8414B87-3C25-4F31-A2E5-0D5E1B1832EE}">
      <dgm:prSet/>
      <dgm:spPr/>
      <dgm:t>
        <a:bodyPr/>
        <a:lstStyle/>
        <a:p>
          <a:endParaRPr lang="en-US"/>
        </a:p>
      </dgm:t>
    </dgm:pt>
    <dgm:pt modelId="{B3FAF3BF-FDF1-45CE-AA55-462EECD5C6CD}" type="pres">
      <dgm:prSet presAssocID="{B3D627DF-9AA8-4A5A-9844-F4EDDF46BCC1}" presName="hierChild1" presStyleCnt="0">
        <dgm:presLayoutVars>
          <dgm:orgChart val="1"/>
          <dgm:chPref val="1"/>
          <dgm:dir/>
          <dgm:animOne val="branch"/>
          <dgm:animLvl val="lvl"/>
          <dgm:resizeHandles/>
        </dgm:presLayoutVars>
      </dgm:prSet>
      <dgm:spPr/>
    </dgm:pt>
    <dgm:pt modelId="{C41859FF-19F2-4740-BD0C-168F5B54B1EA}" type="pres">
      <dgm:prSet presAssocID="{45418494-C532-4F1F-BC98-28594877E015}" presName="hierRoot1" presStyleCnt="0">
        <dgm:presLayoutVars>
          <dgm:hierBranch val="init"/>
        </dgm:presLayoutVars>
      </dgm:prSet>
      <dgm:spPr/>
    </dgm:pt>
    <dgm:pt modelId="{5B87E703-2BF6-429B-9414-DE7914DF2108}" type="pres">
      <dgm:prSet presAssocID="{45418494-C532-4F1F-BC98-28594877E015}" presName="rootComposite1" presStyleCnt="0"/>
      <dgm:spPr/>
    </dgm:pt>
    <dgm:pt modelId="{A88F62C5-D522-4789-ADFC-48DD588EB091}" type="pres">
      <dgm:prSet presAssocID="{45418494-C532-4F1F-BC98-28594877E015}" presName="rootText1" presStyleLbl="node0" presStyleIdx="0" presStyleCnt="1" custScaleY="130056" custLinFactNeighborX="-12" custLinFactNeighborY="7514">
        <dgm:presLayoutVars>
          <dgm:chPref val="3"/>
        </dgm:presLayoutVars>
      </dgm:prSet>
      <dgm:spPr/>
    </dgm:pt>
    <dgm:pt modelId="{8CA296F3-9A28-41AA-B989-06614D4154DF}" type="pres">
      <dgm:prSet presAssocID="{45418494-C532-4F1F-BC98-28594877E015}" presName="rootConnector1" presStyleLbl="node1" presStyleIdx="0" presStyleCnt="0"/>
      <dgm:spPr/>
    </dgm:pt>
    <dgm:pt modelId="{1D21D31A-A429-48A4-B957-9705398E0171}" type="pres">
      <dgm:prSet presAssocID="{45418494-C532-4F1F-BC98-28594877E015}" presName="hierChild2" presStyleCnt="0"/>
      <dgm:spPr/>
    </dgm:pt>
    <dgm:pt modelId="{F92F7846-D95E-4FCA-8989-584FC4F04C06}" type="pres">
      <dgm:prSet presAssocID="{45418494-C532-4F1F-BC98-28594877E015}" presName="hierChild3" presStyleCnt="0"/>
      <dgm:spPr/>
    </dgm:pt>
  </dgm:ptLst>
  <dgm:cxnLst>
    <dgm:cxn modelId="{14970B16-6175-4289-9BE5-3A3E3550B315}" type="presOf" srcId="{45418494-C532-4F1F-BC98-28594877E015}" destId="{8CA296F3-9A28-41AA-B989-06614D4154DF}" srcOrd="1" destOrd="0" presId="urn:microsoft.com/office/officeart/2005/8/layout/orgChart1"/>
    <dgm:cxn modelId="{E303AF37-4A0A-4B72-B532-0C65B1DDA530}" type="presOf" srcId="{B3D627DF-9AA8-4A5A-9844-F4EDDF46BCC1}" destId="{B3FAF3BF-FDF1-45CE-AA55-462EECD5C6CD}" srcOrd="0" destOrd="0" presId="urn:microsoft.com/office/officeart/2005/8/layout/orgChart1"/>
    <dgm:cxn modelId="{C8414B87-3C25-4F31-A2E5-0D5E1B1832EE}" srcId="{B3D627DF-9AA8-4A5A-9844-F4EDDF46BCC1}" destId="{45418494-C532-4F1F-BC98-28594877E015}" srcOrd="0" destOrd="0" parTransId="{D050DCA3-DC1C-4582-995F-85B93BA0CAE3}" sibTransId="{C39CB1F1-D957-408B-88AA-F9088A31D373}"/>
    <dgm:cxn modelId="{E9377ADC-AD42-435B-B9F4-92ADEF501A68}" type="presOf" srcId="{45418494-C532-4F1F-BC98-28594877E015}" destId="{A88F62C5-D522-4789-ADFC-48DD588EB091}" srcOrd="0" destOrd="0" presId="urn:microsoft.com/office/officeart/2005/8/layout/orgChart1"/>
    <dgm:cxn modelId="{E412D488-6444-43B4-A153-2F9F5544A392}" type="presParOf" srcId="{B3FAF3BF-FDF1-45CE-AA55-462EECD5C6CD}" destId="{C41859FF-19F2-4740-BD0C-168F5B54B1EA}" srcOrd="0" destOrd="0" presId="urn:microsoft.com/office/officeart/2005/8/layout/orgChart1"/>
    <dgm:cxn modelId="{1CAC6157-0FFE-41BB-AF18-AE7906D2375A}" type="presParOf" srcId="{C41859FF-19F2-4740-BD0C-168F5B54B1EA}" destId="{5B87E703-2BF6-429B-9414-DE7914DF2108}" srcOrd="0" destOrd="0" presId="urn:microsoft.com/office/officeart/2005/8/layout/orgChart1"/>
    <dgm:cxn modelId="{87FDEC0C-3596-4D03-8968-85A1981B44DF}" type="presParOf" srcId="{5B87E703-2BF6-429B-9414-DE7914DF2108}" destId="{A88F62C5-D522-4789-ADFC-48DD588EB091}" srcOrd="0" destOrd="0" presId="urn:microsoft.com/office/officeart/2005/8/layout/orgChart1"/>
    <dgm:cxn modelId="{7C8369B5-C889-4B82-91E4-4390DDFDB984}" type="presParOf" srcId="{5B87E703-2BF6-429B-9414-DE7914DF2108}" destId="{8CA296F3-9A28-41AA-B989-06614D4154DF}" srcOrd="1" destOrd="0" presId="urn:microsoft.com/office/officeart/2005/8/layout/orgChart1"/>
    <dgm:cxn modelId="{A1978C70-572F-4F15-85B1-CD4415360F97}" type="presParOf" srcId="{C41859FF-19F2-4740-BD0C-168F5B54B1EA}" destId="{1D21D31A-A429-48A4-B957-9705398E0171}" srcOrd="1" destOrd="0" presId="urn:microsoft.com/office/officeart/2005/8/layout/orgChart1"/>
    <dgm:cxn modelId="{65926FBD-E9FF-4512-B0EE-3EA928F2B518}" type="presParOf" srcId="{C41859FF-19F2-4740-BD0C-168F5B54B1EA}" destId="{F92F7846-D95E-4FCA-8989-584FC4F04C06}"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37F435-5861-431C-B3E7-52EE34BE097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1661F6C-0BA1-4825-97A3-E17B15C03B05}">
      <dgm:prSet/>
      <dgm:spPr>
        <a:solidFill>
          <a:srgbClr val="45603A"/>
        </a:solidFill>
      </dgm:spPr>
      <dgm:t>
        <a:bodyPr/>
        <a:lstStyle/>
        <a:p>
          <a:pPr rtl="0"/>
          <a:r>
            <a:rPr lang="en-US" dirty="0"/>
            <a:t>This depicts a future that is tech ridden and completely computerized.</a:t>
          </a:r>
        </a:p>
      </dgm:t>
    </dgm:pt>
    <dgm:pt modelId="{873D1393-F4F8-4114-BA6E-6C80F615334E}" type="parTrans" cxnId="{BBC21067-6415-4D8A-9B83-DA5D7164DFFD}">
      <dgm:prSet/>
      <dgm:spPr/>
      <dgm:t>
        <a:bodyPr/>
        <a:lstStyle/>
        <a:p>
          <a:endParaRPr lang="en-US"/>
        </a:p>
      </dgm:t>
    </dgm:pt>
    <dgm:pt modelId="{46080FEB-CF19-4E84-AE4C-77D4C55EB367}" type="sibTrans" cxnId="{BBC21067-6415-4D8A-9B83-DA5D7164DFFD}">
      <dgm:prSet/>
      <dgm:spPr/>
      <dgm:t>
        <a:bodyPr/>
        <a:lstStyle/>
        <a:p>
          <a:endParaRPr lang="en-US"/>
        </a:p>
      </dgm:t>
    </dgm:pt>
    <dgm:pt modelId="{8FFBBB04-F54F-41EB-BAF5-CD5F688D80AE}" type="pres">
      <dgm:prSet presAssocID="{6B37F435-5861-431C-B3E7-52EE34BE0976}" presName="hierChild1" presStyleCnt="0">
        <dgm:presLayoutVars>
          <dgm:orgChart val="1"/>
          <dgm:chPref val="1"/>
          <dgm:dir/>
          <dgm:animOne val="branch"/>
          <dgm:animLvl val="lvl"/>
          <dgm:resizeHandles/>
        </dgm:presLayoutVars>
      </dgm:prSet>
      <dgm:spPr/>
    </dgm:pt>
    <dgm:pt modelId="{5FED8463-AC27-4C11-A150-B1B1CC901842}" type="pres">
      <dgm:prSet presAssocID="{31661F6C-0BA1-4825-97A3-E17B15C03B05}" presName="hierRoot1" presStyleCnt="0">
        <dgm:presLayoutVars>
          <dgm:hierBranch val="init"/>
        </dgm:presLayoutVars>
      </dgm:prSet>
      <dgm:spPr/>
    </dgm:pt>
    <dgm:pt modelId="{8D8BF8A8-E2DC-4529-8372-7DA47EB29FB5}" type="pres">
      <dgm:prSet presAssocID="{31661F6C-0BA1-4825-97A3-E17B15C03B05}" presName="rootComposite1" presStyleCnt="0"/>
      <dgm:spPr/>
    </dgm:pt>
    <dgm:pt modelId="{8174D864-3745-4ADC-AEDA-D9D60595E146}" type="pres">
      <dgm:prSet presAssocID="{31661F6C-0BA1-4825-97A3-E17B15C03B05}" presName="rootText1" presStyleLbl="node0" presStyleIdx="0" presStyleCnt="1" custScaleX="185760" custScaleY="145859" custLinFactNeighborX="-105" custLinFactNeighborY="21879">
        <dgm:presLayoutVars>
          <dgm:chPref val="3"/>
        </dgm:presLayoutVars>
      </dgm:prSet>
      <dgm:spPr/>
    </dgm:pt>
    <dgm:pt modelId="{82F72756-127B-4FAA-BBF5-2C70242C6567}" type="pres">
      <dgm:prSet presAssocID="{31661F6C-0BA1-4825-97A3-E17B15C03B05}" presName="rootConnector1" presStyleLbl="node1" presStyleIdx="0" presStyleCnt="0"/>
      <dgm:spPr/>
    </dgm:pt>
    <dgm:pt modelId="{94C021CF-8E47-4666-9EC8-3F68C11B68AA}" type="pres">
      <dgm:prSet presAssocID="{31661F6C-0BA1-4825-97A3-E17B15C03B05}" presName="hierChild2" presStyleCnt="0"/>
      <dgm:spPr/>
    </dgm:pt>
    <dgm:pt modelId="{79A001B1-2729-4A60-AD93-CC12F5752280}" type="pres">
      <dgm:prSet presAssocID="{31661F6C-0BA1-4825-97A3-E17B15C03B05}" presName="hierChild3" presStyleCnt="0"/>
      <dgm:spPr/>
    </dgm:pt>
  </dgm:ptLst>
  <dgm:cxnLst>
    <dgm:cxn modelId="{8CDF7448-8246-4906-9D5B-374119FC78AD}" type="presOf" srcId="{31661F6C-0BA1-4825-97A3-E17B15C03B05}" destId="{82F72756-127B-4FAA-BBF5-2C70242C6567}" srcOrd="1" destOrd="0" presId="urn:microsoft.com/office/officeart/2005/8/layout/orgChart1"/>
    <dgm:cxn modelId="{BBC21067-6415-4D8A-9B83-DA5D7164DFFD}" srcId="{6B37F435-5861-431C-B3E7-52EE34BE0976}" destId="{31661F6C-0BA1-4825-97A3-E17B15C03B05}" srcOrd="0" destOrd="0" parTransId="{873D1393-F4F8-4114-BA6E-6C80F615334E}" sibTransId="{46080FEB-CF19-4E84-AE4C-77D4C55EB367}"/>
    <dgm:cxn modelId="{8F145A76-7016-417D-8D5C-F7E64EAC9434}" type="presOf" srcId="{6B37F435-5861-431C-B3E7-52EE34BE0976}" destId="{8FFBBB04-F54F-41EB-BAF5-CD5F688D80AE}" srcOrd="0" destOrd="0" presId="urn:microsoft.com/office/officeart/2005/8/layout/orgChart1"/>
    <dgm:cxn modelId="{1A95DAEE-341A-4F83-BBE4-14310080496E}" type="presOf" srcId="{31661F6C-0BA1-4825-97A3-E17B15C03B05}" destId="{8174D864-3745-4ADC-AEDA-D9D60595E146}" srcOrd="0" destOrd="0" presId="urn:microsoft.com/office/officeart/2005/8/layout/orgChart1"/>
    <dgm:cxn modelId="{8807F7FA-3F4F-40EC-81A9-F21634E3C6B6}" type="presParOf" srcId="{8FFBBB04-F54F-41EB-BAF5-CD5F688D80AE}" destId="{5FED8463-AC27-4C11-A150-B1B1CC901842}" srcOrd="0" destOrd="0" presId="urn:microsoft.com/office/officeart/2005/8/layout/orgChart1"/>
    <dgm:cxn modelId="{43095988-0172-40E0-AC9A-C5401F2ECBAD}" type="presParOf" srcId="{5FED8463-AC27-4C11-A150-B1B1CC901842}" destId="{8D8BF8A8-E2DC-4529-8372-7DA47EB29FB5}" srcOrd="0" destOrd="0" presId="urn:microsoft.com/office/officeart/2005/8/layout/orgChart1"/>
    <dgm:cxn modelId="{CDC69384-02E2-48C0-A857-424ABC5B6209}" type="presParOf" srcId="{8D8BF8A8-E2DC-4529-8372-7DA47EB29FB5}" destId="{8174D864-3745-4ADC-AEDA-D9D60595E146}" srcOrd="0" destOrd="0" presId="urn:microsoft.com/office/officeart/2005/8/layout/orgChart1"/>
    <dgm:cxn modelId="{F586E436-4194-4784-BB46-7B510F481E78}" type="presParOf" srcId="{8D8BF8A8-E2DC-4529-8372-7DA47EB29FB5}" destId="{82F72756-127B-4FAA-BBF5-2C70242C6567}" srcOrd="1" destOrd="0" presId="urn:microsoft.com/office/officeart/2005/8/layout/orgChart1"/>
    <dgm:cxn modelId="{79B95EF4-B636-4D72-9D01-8D368C9B2DE2}" type="presParOf" srcId="{5FED8463-AC27-4C11-A150-B1B1CC901842}" destId="{94C021CF-8E47-4666-9EC8-3F68C11B68AA}" srcOrd="1" destOrd="0" presId="urn:microsoft.com/office/officeart/2005/8/layout/orgChart1"/>
    <dgm:cxn modelId="{80B4B807-FE3E-491A-AC57-9AAFF3F7EB91}" type="presParOf" srcId="{5FED8463-AC27-4C11-A150-B1B1CC901842}" destId="{79A001B1-2729-4A60-AD93-CC12F5752280}" srcOrd="2" destOrd="0" presId="urn:microsoft.com/office/officeart/2005/8/layout/orgChar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9F6724-F161-4D6E-9F65-117080A4328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483AA46-1C73-422F-8221-917CCDDBF95A}">
      <dgm:prSet/>
      <dgm:spPr>
        <a:solidFill>
          <a:srgbClr val="45603A"/>
        </a:solidFill>
      </dgm:spPr>
      <dgm:t>
        <a:bodyPr/>
        <a:lstStyle/>
        <a:p>
          <a:pPr rtl="0"/>
          <a:r>
            <a:rPr lang="en-US" dirty="0"/>
            <a:t>Solarpunk is like a rebellion against the stereotypical future for man describe with images that are grim and a possible extinction or apocalypse.</a:t>
          </a:r>
        </a:p>
      </dgm:t>
    </dgm:pt>
    <dgm:pt modelId="{3ED5A1C6-ABA8-4E59-8E28-C5CDF5A0C1EE}" type="parTrans" cxnId="{222F2851-3128-4652-8013-2D16C8C75CBD}">
      <dgm:prSet/>
      <dgm:spPr/>
      <dgm:t>
        <a:bodyPr/>
        <a:lstStyle/>
        <a:p>
          <a:endParaRPr lang="en-US"/>
        </a:p>
      </dgm:t>
    </dgm:pt>
    <dgm:pt modelId="{258DE76B-E037-4D9B-A69B-22121020662F}" type="sibTrans" cxnId="{222F2851-3128-4652-8013-2D16C8C75CBD}">
      <dgm:prSet/>
      <dgm:spPr/>
      <dgm:t>
        <a:bodyPr/>
        <a:lstStyle/>
        <a:p>
          <a:endParaRPr lang="en-US"/>
        </a:p>
      </dgm:t>
    </dgm:pt>
    <dgm:pt modelId="{D8AB7E38-393B-4828-A944-CB1BE01BD5AB}" type="pres">
      <dgm:prSet presAssocID="{BE9F6724-F161-4D6E-9F65-117080A43280}" presName="hierChild1" presStyleCnt="0">
        <dgm:presLayoutVars>
          <dgm:orgChart val="1"/>
          <dgm:chPref val="1"/>
          <dgm:dir/>
          <dgm:animOne val="branch"/>
          <dgm:animLvl val="lvl"/>
          <dgm:resizeHandles/>
        </dgm:presLayoutVars>
      </dgm:prSet>
      <dgm:spPr/>
    </dgm:pt>
    <dgm:pt modelId="{7884200D-1630-417E-8789-A27A3346E1CA}" type="pres">
      <dgm:prSet presAssocID="{A483AA46-1C73-422F-8221-917CCDDBF95A}" presName="hierRoot1" presStyleCnt="0">
        <dgm:presLayoutVars>
          <dgm:hierBranch val="init"/>
        </dgm:presLayoutVars>
      </dgm:prSet>
      <dgm:spPr/>
    </dgm:pt>
    <dgm:pt modelId="{37CDFE95-C05C-4E79-B06E-772511D6089E}" type="pres">
      <dgm:prSet presAssocID="{A483AA46-1C73-422F-8221-917CCDDBF95A}" presName="rootComposite1" presStyleCnt="0"/>
      <dgm:spPr/>
    </dgm:pt>
    <dgm:pt modelId="{F4E77472-5964-40CD-9AD6-786046C20A38}" type="pres">
      <dgm:prSet presAssocID="{A483AA46-1C73-422F-8221-917CCDDBF95A}" presName="rootText1" presStyleLbl="node0" presStyleIdx="0" presStyleCnt="1" custScaleX="129211" custScaleY="89111" custLinFactNeighborX="0" custLinFactNeighborY="-13367">
        <dgm:presLayoutVars>
          <dgm:chPref val="3"/>
        </dgm:presLayoutVars>
      </dgm:prSet>
      <dgm:spPr/>
    </dgm:pt>
    <dgm:pt modelId="{894782DC-C40F-4901-9BA2-E9AB90720D5C}" type="pres">
      <dgm:prSet presAssocID="{A483AA46-1C73-422F-8221-917CCDDBF95A}" presName="rootConnector1" presStyleLbl="node1" presStyleIdx="0" presStyleCnt="0"/>
      <dgm:spPr/>
    </dgm:pt>
    <dgm:pt modelId="{7611FD6F-B921-427E-8887-695DFDF0A148}" type="pres">
      <dgm:prSet presAssocID="{A483AA46-1C73-422F-8221-917CCDDBF95A}" presName="hierChild2" presStyleCnt="0"/>
      <dgm:spPr/>
    </dgm:pt>
    <dgm:pt modelId="{F6E68391-6083-43EF-ADF4-FFBC8A3660C9}" type="pres">
      <dgm:prSet presAssocID="{A483AA46-1C73-422F-8221-917CCDDBF95A}" presName="hierChild3" presStyleCnt="0"/>
      <dgm:spPr/>
    </dgm:pt>
  </dgm:ptLst>
  <dgm:cxnLst>
    <dgm:cxn modelId="{222F2851-3128-4652-8013-2D16C8C75CBD}" srcId="{BE9F6724-F161-4D6E-9F65-117080A43280}" destId="{A483AA46-1C73-422F-8221-917CCDDBF95A}" srcOrd="0" destOrd="0" parTransId="{3ED5A1C6-ABA8-4E59-8E28-C5CDF5A0C1EE}" sibTransId="{258DE76B-E037-4D9B-A69B-22121020662F}"/>
    <dgm:cxn modelId="{C35EAD57-C405-432F-BD33-5F6DA991BE38}" type="presOf" srcId="{BE9F6724-F161-4D6E-9F65-117080A43280}" destId="{D8AB7E38-393B-4828-A944-CB1BE01BD5AB}" srcOrd="0" destOrd="0" presId="urn:microsoft.com/office/officeart/2005/8/layout/orgChart1"/>
    <dgm:cxn modelId="{D056B5DA-437D-4321-A9A6-535A8989B6B2}" type="presOf" srcId="{A483AA46-1C73-422F-8221-917CCDDBF95A}" destId="{F4E77472-5964-40CD-9AD6-786046C20A38}" srcOrd="0" destOrd="0" presId="urn:microsoft.com/office/officeart/2005/8/layout/orgChart1"/>
    <dgm:cxn modelId="{8CCD0DF5-E1FB-4911-8CEF-D75F1D78939F}" type="presOf" srcId="{A483AA46-1C73-422F-8221-917CCDDBF95A}" destId="{894782DC-C40F-4901-9BA2-E9AB90720D5C}" srcOrd="1" destOrd="0" presId="urn:microsoft.com/office/officeart/2005/8/layout/orgChart1"/>
    <dgm:cxn modelId="{985D1500-5DAA-4A5F-BCF6-7EF4D7E98FDA}" type="presParOf" srcId="{D8AB7E38-393B-4828-A944-CB1BE01BD5AB}" destId="{7884200D-1630-417E-8789-A27A3346E1CA}" srcOrd="0" destOrd="0" presId="urn:microsoft.com/office/officeart/2005/8/layout/orgChart1"/>
    <dgm:cxn modelId="{A0C6A756-F5BA-4A94-ACD9-38CE2019D03E}" type="presParOf" srcId="{7884200D-1630-417E-8789-A27A3346E1CA}" destId="{37CDFE95-C05C-4E79-B06E-772511D6089E}" srcOrd="0" destOrd="0" presId="urn:microsoft.com/office/officeart/2005/8/layout/orgChart1"/>
    <dgm:cxn modelId="{840D5BF3-5323-41AC-90AE-B776C90B1317}" type="presParOf" srcId="{37CDFE95-C05C-4E79-B06E-772511D6089E}" destId="{F4E77472-5964-40CD-9AD6-786046C20A38}" srcOrd="0" destOrd="0" presId="urn:microsoft.com/office/officeart/2005/8/layout/orgChart1"/>
    <dgm:cxn modelId="{19F5BF66-8048-4E5B-9BC6-6BFC946F5F85}" type="presParOf" srcId="{37CDFE95-C05C-4E79-B06E-772511D6089E}" destId="{894782DC-C40F-4901-9BA2-E9AB90720D5C}" srcOrd="1" destOrd="0" presId="urn:microsoft.com/office/officeart/2005/8/layout/orgChart1"/>
    <dgm:cxn modelId="{3F19941A-A643-426C-AD93-C29979E3A04D}" type="presParOf" srcId="{7884200D-1630-417E-8789-A27A3346E1CA}" destId="{7611FD6F-B921-427E-8887-695DFDF0A148}" srcOrd="1" destOrd="0" presId="urn:microsoft.com/office/officeart/2005/8/layout/orgChart1"/>
    <dgm:cxn modelId="{5631150E-B1A4-4399-8596-1EFA2F7487C3}" type="presParOf" srcId="{7884200D-1630-417E-8789-A27A3346E1CA}" destId="{F6E68391-6083-43EF-ADF4-FFBC8A3660C9}" srcOrd="2" destOrd="0" presId="urn:microsoft.com/office/officeart/2005/8/layout/orgChar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F62C5-D522-4789-ADFC-48DD588EB091}">
      <dsp:nvSpPr>
        <dsp:cNvPr id="0" name=""/>
        <dsp:cNvSpPr/>
      </dsp:nvSpPr>
      <dsp:spPr>
        <a:xfrm>
          <a:off x="6" y="457200"/>
          <a:ext cx="3047255" cy="1981569"/>
        </a:xfrm>
        <a:prstGeom prst="rect">
          <a:avLst/>
        </a:prstGeom>
        <a:solidFill>
          <a:srgbClr val="45603A"/>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kern="1200" dirty="0" err="1"/>
            <a:t>Steampunk</a:t>
          </a:r>
          <a:r>
            <a:rPr lang="en-US" sz="1900" kern="1200" dirty="0"/>
            <a:t> references history precisely the Victorian Era with the primary source of energy being the Steam engines.</a:t>
          </a:r>
        </a:p>
      </dsp:txBody>
      <dsp:txXfrm>
        <a:off x="6" y="457200"/>
        <a:ext cx="3047255" cy="1981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4D864-3745-4ADC-AEDA-D9D60595E146}">
      <dsp:nvSpPr>
        <dsp:cNvPr id="0" name=""/>
        <dsp:cNvSpPr/>
      </dsp:nvSpPr>
      <dsp:spPr>
        <a:xfrm>
          <a:off x="5" y="2"/>
          <a:ext cx="3881801" cy="1523997"/>
        </a:xfrm>
        <a:prstGeom prst="rect">
          <a:avLst/>
        </a:prstGeom>
        <a:solidFill>
          <a:srgbClr val="45603A"/>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t>This depicts a future that is tech ridden and completely computerized.</a:t>
          </a:r>
        </a:p>
      </dsp:txBody>
      <dsp:txXfrm>
        <a:off x="5" y="2"/>
        <a:ext cx="3881801" cy="1523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77472-5964-40CD-9AD6-786046C20A38}">
      <dsp:nvSpPr>
        <dsp:cNvPr id="0" name=""/>
        <dsp:cNvSpPr/>
      </dsp:nvSpPr>
      <dsp:spPr>
        <a:xfrm>
          <a:off x="6" y="0"/>
          <a:ext cx="4419587" cy="1523995"/>
        </a:xfrm>
        <a:prstGeom prst="rect">
          <a:avLst/>
        </a:prstGeom>
        <a:solidFill>
          <a:srgbClr val="45603A"/>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t>Solarpunk is like a rebellion against the stereotypical future for man describe with images that are grim and a possible extinction or apocalypse.</a:t>
          </a:r>
        </a:p>
      </dsp:txBody>
      <dsp:txXfrm>
        <a:off x="6" y="0"/>
        <a:ext cx="4419587" cy="15239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F3B2DC5-C83E-4D0F-BA3C-F8238B6202CD}" type="datetimeFigureOut">
              <a:rPr lang="en-US" smtClean="0"/>
              <a:pPr/>
              <a:t>6/15/24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55E0241-5F55-43C5-8DF4-0D11AE7DC4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3B2DC5-C83E-4D0F-BA3C-F8238B6202CD}" type="datetimeFigureOut">
              <a:rPr lang="en-US" smtClean="0"/>
              <a:pPr/>
              <a:t>6/15/24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E0241-5F55-43C5-8DF4-0D11AE7DC4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3B2DC5-C83E-4D0F-BA3C-F8238B6202CD}" type="datetimeFigureOut">
              <a:rPr lang="en-US" smtClean="0"/>
              <a:pPr/>
              <a:t>6/15/24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E0241-5F55-43C5-8DF4-0D11AE7DC4C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3B2DC5-C83E-4D0F-BA3C-F8238B6202CD}" type="datetimeFigureOut">
              <a:rPr lang="en-US" smtClean="0"/>
              <a:pPr/>
              <a:t>6/15/24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E0241-5F55-43C5-8DF4-0D11AE7DC4C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F3B2DC5-C83E-4D0F-BA3C-F8238B6202CD}" type="datetimeFigureOut">
              <a:rPr lang="en-US" smtClean="0"/>
              <a:pPr/>
              <a:t>6/15/24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E0241-5F55-43C5-8DF4-0D11AE7DC4C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F3B2DC5-C83E-4D0F-BA3C-F8238B6202CD}" type="datetimeFigureOut">
              <a:rPr lang="en-US" smtClean="0"/>
              <a:pPr/>
              <a:t>6/15/24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E0241-5F55-43C5-8DF4-0D11AE7DC4C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F3B2DC5-C83E-4D0F-BA3C-F8238B6202CD}" type="datetimeFigureOut">
              <a:rPr lang="en-US" smtClean="0"/>
              <a:pPr/>
              <a:t>6/15/24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5E0241-5F55-43C5-8DF4-0D11AE7DC4C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F3B2DC5-C83E-4D0F-BA3C-F8238B6202CD}" type="datetimeFigureOut">
              <a:rPr lang="en-US" smtClean="0"/>
              <a:pPr/>
              <a:t>6/15/24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5E0241-5F55-43C5-8DF4-0D11AE7DC4C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3B2DC5-C83E-4D0F-BA3C-F8238B6202CD}" type="datetimeFigureOut">
              <a:rPr lang="en-US" smtClean="0"/>
              <a:pPr/>
              <a:t>6/15/24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5E0241-5F55-43C5-8DF4-0D11AE7DC4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CF3B2DC5-C83E-4D0F-BA3C-F8238B6202CD}" type="datetimeFigureOut">
              <a:rPr lang="en-US" smtClean="0"/>
              <a:pPr/>
              <a:t>6/15/24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E0241-5F55-43C5-8DF4-0D11AE7DC4C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F3B2DC5-C83E-4D0F-BA3C-F8238B6202CD}" type="datetimeFigureOut">
              <a:rPr lang="en-US" smtClean="0"/>
              <a:pPr/>
              <a:t>6/15/24</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55E0241-5F55-43C5-8DF4-0D11AE7DC4C0}"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CF3B2DC5-C83E-4D0F-BA3C-F8238B6202CD}" type="datetimeFigureOut">
              <a:rPr lang="en-US" smtClean="0"/>
              <a:pPr/>
              <a:t>6/15/24</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55E0241-5F55-43C5-8DF4-0D11AE7DC4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5.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image" Target="../media/image4.jpeg"/><Relationship Id="rId16" Type="http://schemas.openxmlformats.org/officeDocument/2006/relationships/diagramLayout" Target="../diagrams/layout3.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6.jpeg"/><Relationship Id="rId9" Type="http://schemas.microsoft.com/office/2007/relationships/diagramDrawing" Target="../diagrams/drawing1.xml"/><Relationship Id="rId14" Type="http://schemas.microsoft.com/office/2007/relationships/diagramDrawing" Target="../diagrams/drawing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Presentation pic 7.jpeg"/>
          <p:cNvPicPr>
            <a:picLocks noChangeAspect="1"/>
          </p:cNvPicPr>
          <p:nvPr/>
        </p:nvPicPr>
        <p:blipFill>
          <a:blip r:embed="rId2"/>
          <a:srcRect l="-14674"/>
          <a:stretch>
            <a:fillRect/>
          </a:stretch>
        </p:blipFill>
        <p:spPr>
          <a:xfrm>
            <a:off x="-1295399" y="0"/>
            <a:ext cx="10439399" cy="6912864"/>
          </a:xfrm>
          <a:prstGeom prst="rect">
            <a:avLst/>
          </a:prstGeom>
        </p:spPr>
      </p:pic>
      <p:sp>
        <p:nvSpPr>
          <p:cNvPr id="7" name="Rectangle 6"/>
          <p:cNvSpPr/>
          <p:nvPr/>
        </p:nvSpPr>
        <p:spPr>
          <a:xfrm flipH="1" flipV="1">
            <a:off x="15087599" y="9829799"/>
            <a:ext cx="45719" cy="457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 y="2438400"/>
            <a:ext cx="8382000" cy="2308324"/>
          </a:xfrm>
          <a:prstGeom prst="rect">
            <a:avLst/>
          </a:prstGeom>
          <a:noFill/>
        </p:spPr>
        <p:txBody>
          <a:bodyPr wrap="square" rtlCol="0">
            <a:spAutoFit/>
          </a:bodyPr>
          <a:lstStyle/>
          <a:p>
            <a:r>
              <a:rPr lang="en-US" sz="4800" dirty="0">
                <a:solidFill>
                  <a:schemeClr val="bg1">
                    <a:lumMod val="95000"/>
                  </a:schemeClr>
                </a:solidFill>
                <a:effectLst>
                  <a:outerShdw blurRad="60007" dir="1500000" sy="-30000" kx="800400" algn="bl" rotWithShape="0">
                    <a:prstClr val="black">
                      <a:alpha val="20000"/>
                    </a:prstClr>
                  </a:outerShdw>
                </a:effectLst>
                <a:latin typeface="Arial Rounded MT Bold" pitchFamily="34" charset="0"/>
              </a:rPr>
              <a:t>CREATING A SUSTAINABLE FUTURE FOR THE AFRICAN CHILD</a:t>
            </a:r>
          </a:p>
        </p:txBody>
      </p:sp>
      <p:sp>
        <p:nvSpPr>
          <p:cNvPr id="10" name="TextBox 9"/>
          <p:cNvSpPr txBox="1"/>
          <p:nvPr/>
        </p:nvSpPr>
        <p:spPr>
          <a:xfrm>
            <a:off x="381000" y="609600"/>
            <a:ext cx="8763000" cy="1569660"/>
          </a:xfrm>
          <a:prstGeom prst="rect">
            <a:avLst/>
          </a:prstGeom>
          <a:noFill/>
        </p:spPr>
        <p:txBody>
          <a:bodyPr wrap="square" rtlCol="0">
            <a:spAutoFit/>
          </a:bodyPr>
          <a:lstStyle/>
          <a:p>
            <a:r>
              <a:rPr lang="en-US" sz="9600" dirty="0">
                <a:solidFill>
                  <a:schemeClr val="bg1">
                    <a:lumMod val="95000"/>
                  </a:schemeClr>
                </a:solidFill>
                <a:latin typeface="Arial Black" pitchFamily="34" charset="0"/>
              </a:rPr>
              <a:t>SOLARPUNK</a:t>
            </a:r>
          </a:p>
        </p:txBody>
      </p:sp>
      <p:sp>
        <p:nvSpPr>
          <p:cNvPr id="16386" name="AutoShape 2" descr="LEAF png images | PNGW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88" name="AutoShape 4" descr="LEAF png images | PNGW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4724400" y="5534561"/>
            <a:ext cx="4419600" cy="1323439"/>
          </a:xfrm>
          <a:prstGeom prst="rect">
            <a:avLst/>
          </a:prstGeom>
          <a:noFill/>
        </p:spPr>
        <p:txBody>
          <a:bodyPr wrap="square" rtlCol="0">
            <a:spAutoFit/>
          </a:bodyPr>
          <a:lstStyle/>
          <a:p>
            <a:r>
              <a:rPr lang="en-US" sz="4000" b="1" dirty="0">
                <a:solidFill>
                  <a:schemeClr val="bg1"/>
                </a:solidFill>
                <a:latin typeface="Arial Rounded MT Bold" pitchFamily="34" charset="0"/>
              </a:rPr>
              <a:t>BY OKOROAFOR CHRISTABEL .E.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l="1000" t="21000" r="37000" b="15000"/>
          </a:stretch>
        </a:blipFill>
        <a:effectLst/>
      </p:bgPr>
    </p:bg>
    <p:spTree>
      <p:nvGrpSpPr>
        <p:cNvPr id="1" name=""/>
        <p:cNvGrpSpPr/>
        <p:nvPr/>
      </p:nvGrpSpPr>
      <p:grpSpPr>
        <a:xfrm>
          <a:off x="0" y="0"/>
          <a:ext cx="0" cy="0"/>
          <a:chOff x="0" y="0"/>
          <a:chExt cx="0" cy="0"/>
        </a:xfrm>
      </p:grpSpPr>
      <p:pic>
        <p:nvPicPr>
          <p:cNvPr id="17410" name="Picture 2" descr="a1-q-a-with-natalie-silantoi.jpg"/>
          <p:cNvPicPr>
            <a:picLocks noChangeAspect="1" noChangeArrowheads="1"/>
          </p:cNvPicPr>
          <p:nvPr/>
        </p:nvPicPr>
        <p:blipFill>
          <a:blip r:embed="rId3"/>
          <a:srcRect/>
          <a:stretch>
            <a:fillRect/>
          </a:stretch>
        </p:blipFill>
        <p:spPr bwMode="auto">
          <a:xfrm>
            <a:off x="0" y="0"/>
            <a:ext cx="9144000" cy="6858000"/>
          </a:xfrm>
          <a:prstGeom prst="rect">
            <a:avLst/>
          </a:prstGeom>
          <a:blipFill dpi="0" rotWithShape="1">
            <a:blip r:embed="rId2"/>
            <a:srcRect/>
            <a:stretch>
              <a:fillRect l="23000" t="33000" r="-10000" b="15000"/>
            </a:stretch>
          </a:blipFill>
        </p:spPr>
      </p:pic>
      <p:sp>
        <p:nvSpPr>
          <p:cNvPr id="3" name="TextBox 2"/>
          <p:cNvSpPr txBox="1"/>
          <p:nvPr/>
        </p:nvSpPr>
        <p:spPr>
          <a:xfrm>
            <a:off x="0" y="4549676"/>
            <a:ext cx="4343400" cy="2308324"/>
          </a:xfrm>
          <a:prstGeom prst="rect">
            <a:avLst/>
          </a:prstGeom>
          <a:noFill/>
        </p:spPr>
        <p:txBody>
          <a:bodyPr wrap="square" rtlCol="0">
            <a:spAutoFit/>
          </a:bodyPr>
          <a:lstStyle/>
          <a:p>
            <a:r>
              <a:rPr lang="en-US" sz="4800" dirty="0">
                <a:solidFill>
                  <a:schemeClr val="bg1"/>
                </a:solidFill>
                <a:latin typeface="Cooper Black" pitchFamily="18" charset="0"/>
              </a:rPr>
              <a:t>NATALIE SILANTOI ANYANGO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143000" y="457200"/>
            <a:ext cx="6705600" cy="3785652"/>
          </a:xfrm>
          <a:prstGeom prst="rect">
            <a:avLst/>
          </a:prstGeom>
          <a:noFill/>
        </p:spPr>
        <p:txBody>
          <a:bodyPr wrap="square" rtlCol="0">
            <a:spAutoFit/>
          </a:bodyPr>
          <a:lstStyle/>
          <a:p>
            <a:r>
              <a:rPr lang="en-US" sz="4000" dirty="0">
                <a:solidFill>
                  <a:schemeClr val="bg1"/>
                </a:solidFill>
              </a:rPr>
              <a:t>The health, development and safety of children in 98% of African countries are </a:t>
            </a:r>
            <a:r>
              <a:rPr lang="en-US" sz="4000" b="1" dirty="0">
                <a:solidFill>
                  <a:schemeClr val="bg1"/>
                </a:solidFill>
              </a:rPr>
              <a:t>severely threatened</a:t>
            </a:r>
            <a:r>
              <a:rPr lang="en-US" sz="4000" dirty="0">
                <a:solidFill>
                  <a:schemeClr val="bg1"/>
                </a:solidFill>
              </a:rPr>
              <a:t> by the effects of climate change- UNICEF</a:t>
            </a:r>
          </a:p>
        </p:txBody>
      </p:sp>
      <p:cxnSp>
        <p:nvCxnSpPr>
          <p:cNvPr id="4" name="Straight Connector 3"/>
          <p:cNvCxnSpPr/>
          <p:nvPr/>
        </p:nvCxnSpPr>
        <p:spPr>
          <a:xfrm>
            <a:off x="685800" y="4495800"/>
            <a:ext cx="792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14400" y="4648200"/>
            <a:ext cx="7391400" cy="1815882"/>
          </a:xfrm>
          <a:prstGeom prst="rect">
            <a:avLst/>
          </a:prstGeom>
          <a:noFill/>
        </p:spPr>
        <p:txBody>
          <a:bodyPr wrap="square" rtlCol="0">
            <a:spAutoFit/>
          </a:bodyPr>
          <a:lstStyle/>
          <a:p>
            <a:r>
              <a:rPr lang="en-US" sz="2800" dirty="0">
                <a:solidFill>
                  <a:schemeClr val="bg1"/>
                </a:solidFill>
              </a:rPr>
              <a:t>PROTECT THE AFRICAN CHILD BY GIVING THEM A FUTURE THEY CAN THRIVE IN &amp; BY GIVING THEM A SEAT AT THE TABLE TO DECIDE THEIR FUTURE.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rot="18405653">
            <a:off x="-1259383" y="1139467"/>
            <a:ext cx="9067800" cy="5205287"/>
          </a:xfrm>
          <a:prstGeom prst="rect">
            <a:avLst/>
          </a:prstGeom>
          <a:solidFill>
            <a:srgbClr val="0D4F1D">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410200" y="-4114800"/>
            <a:ext cx="5029199" cy="10972800"/>
            <a:chOff x="6312083" y="-1793651"/>
            <a:chExt cx="3921790" cy="9276115"/>
          </a:xfrm>
          <a:blipFill dpi="0" rotWithShape="1">
            <a:blip r:embed="rId2"/>
            <a:srcRect/>
            <a:stretch>
              <a:fillRect l="-11000" t="-7000"/>
            </a:stretch>
          </a:blipFill>
        </p:grpSpPr>
        <p:sp>
          <p:nvSpPr>
            <p:cNvPr id="2" name="Rectangle 1"/>
            <p:cNvSpPr/>
            <p:nvPr/>
          </p:nvSpPr>
          <p:spPr>
            <a:xfrm rot="2270939">
              <a:off x="6312083" y="-1793651"/>
              <a:ext cx="1638484" cy="6618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2270939">
              <a:off x="7848464" y="839874"/>
              <a:ext cx="1638484" cy="403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2270939">
              <a:off x="8595389" y="2747866"/>
              <a:ext cx="1638484" cy="47345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0" y="609600"/>
            <a:ext cx="3505200" cy="369332"/>
          </a:xfrm>
          <a:prstGeom prst="rect">
            <a:avLst/>
          </a:prstGeom>
          <a:noFill/>
        </p:spPr>
        <p:txBody>
          <a:bodyPr wrap="square" rtlCol="0">
            <a:spAutoFit/>
          </a:bodyPr>
          <a:lstStyle/>
          <a:p>
            <a:endParaRPr lang="en-US" dirty="0"/>
          </a:p>
        </p:txBody>
      </p:sp>
      <p:sp>
        <p:nvSpPr>
          <p:cNvPr id="8" name="TextBox 7"/>
          <p:cNvSpPr txBox="1"/>
          <p:nvPr/>
        </p:nvSpPr>
        <p:spPr>
          <a:xfrm>
            <a:off x="0" y="1295400"/>
            <a:ext cx="3352800" cy="707886"/>
          </a:xfrm>
          <a:prstGeom prst="rect">
            <a:avLst/>
          </a:prstGeom>
          <a:noFill/>
        </p:spPr>
        <p:txBody>
          <a:bodyPr wrap="square" rtlCol="0">
            <a:spAutoFit/>
          </a:bodyPr>
          <a:lstStyle/>
          <a:p>
            <a:r>
              <a:rPr lang="en-US" sz="4000" dirty="0">
                <a:latin typeface="Haettenschweiler" pitchFamily="34" charset="0"/>
              </a:rPr>
              <a:t>What is Solarpunk?</a:t>
            </a:r>
          </a:p>
        </p:txBody>
      </p:sp>
      <p:sp>
        <p:nvSpPr>
          <p:cNvPr id="10" name="TextBox 9"/>
          <p:cNvSpPr txBox="1"/>
          <p:nvPr/>
        </p:nvSpPr>
        <p:spPr>
          <a:xfrm>
            <a:off x="0" y="3318570"/>
            <a:ext cx="6248400" cy="3539430"/>
          </a:xfrm>
          <a:prstGeom prst="rect">
            <a:avLst/>
          </a:prstGeom>
          <a:noFill/>
        </p:spPr>
        <p:txBody>
          <a:bodyPr wrap="square" rtlCol="0">
            <a:spAutoFit/>
          </a:bodyPr>
          <a:lstStyle/>
          <a:p>
            <a:r>
              <a:rPr lang="en-US" sz="2800" dirty="0">
                <a:ln>
                  <a:solidFill>
                    <a:schemeClr val="tx1"/>
                  </a:solidFill>
                </a:ln>
              </a:rPr>
              <a:t>It is a speculative literary genre and a subgenre in climate activism that depicts a possible future where technology and nature exist in ecological harmony/</a:t>
            </a:r>
            <a:r>
              <a:rPr lang="en-US" sz="2800" dirty="0" err="1">
                <a:ln>
                  <a:solidFill>
                    <a:schemeClr val="tx1"/>
                  </a:solidFill>
                </a:ln>
              </a:rPr>
              <a:t>symbiotism</a:t>
            </a:r>
            <a:r>
              <a:rPr lang="en-US" sz="2800" dirty="0">
                <a:ln>
                  <a:solidFill>
                    <a:schemeClr val="tx1"/>
                  </a:solidFill>
                </a:ln>
              </a:rPr>
              <a:t>. It is also known as a form of </a:t>
            </a:r>
            <a:r>
              <a:rPr lang="en-US" sz="2800" dirty="0" err="1">
                <a:ln>
                  <a:solidFill>
                    <a:schemeClr val="tx1"/>
                  </a:solidFill>
                </a:ln>
              </a:rPr>
              <a:t>Ecotopia</a:t>
            </a:r>
            <a:r>
              <a:rPr lang="en-US" sz="2800" dirty="0">
                <a:ln>
                  <a:solidFill>
                    <a:schemeClr val="tx1"/>
                  </a:solidFill>
                </a:ln>
              </a:rPr>
              <a:t> (Ecological Utopia).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43000"/>
          </a:schemeClr>
        </a:solidFill>
        <a:effectLst/>
      </p:bgPr>
    </p:bg>
    <p:spTree>
      <p:nvGrpSpPr>
        <p:cNvPr id="1" name=""/>
        <p:cNvGrpSpPr/>
        <p:nvPr/>
      </p:nvGrpSpPr>
      <p:grpSpPr>
        <a:xfrm>
          <a:off x="0" y="0"/>
          <a:ext cx="0" cy="0"/>
          <a:chOff x="0" y="0"/>
          <a:chExt cx="0" cy="0"/>
        </a:xfrm>
      </p:grpSpPr>
      <p:cxnSp>
        <p:nvCxnSpPr>
          <p:cNvPr id="4" name="Straight Connector 3"/>
          <p:cNvCxnSpPr/>
          <p:nvPr/>
        </p:nvCxnSpPr>
        <p:spPr>
          <a:xfrm rot="16200000" flipH="1">
            <a:off x="10944225" y="4143375"/>
            <a:ext cx="1219200" cy="704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12534900" y="5067300"/>
            <a:ext cx="762000" cy="6858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752600" y="685800"/>
            <a:ext cx="5257800" cy="4191000"/>
            <a:chOff x="4724400" y="838200"/>
            <a:chExt cx="5257800" cy="4191000"/>
          </a:xfrm>
        </p:grpSpPr>
        <p:sp>
          <p:nvSpPr>
            <p:cNvPr id="2" name="Hexagon 1"/>
            <p:cNvSpPr/>
            <p:nvPr/>
          </p:nvSpPr>
          <p:spPr>
            <a:xfrm>
              <a:off x="6096000" y="838200"/>
              <a:ext cx="2438400" cy="2133600"/>
            </a:xfrm>
            <a:prstGeom prst="hexagon">
              <a:avLst/>
            </a:prstGeom>
            <a:blipFill>
              <a:blip r:embed="rId2"/>
              <a:stretch>
                <a:fillRect l="-11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p:cNvSpPr/>
            <p:nvPr/>
          </p:nvSpPr>
          <p:spPr>
            <a:xfrm>
              <a:off x="7543800" y="2971800"/>
              <a:ext cx="2438400" cy="1905000"/>
            </a:xfrm>
            <a:prstGeom prst="hexagon">
              <a:avLst/>
            </a:prstGeom>
            <a:blipFill>
              <a:blip r:embed="rId3"/>
              <a:stretch>
                <a:fillRect l="-11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p:cNvSpPr/>
            <p:nvPr/>
          </p:nvSpPr>
          <p:spPr>
            <a:xfrm>
              <a:off x="4724400" y="2971800"/>
              <a:ext cx="2362200" cy="2057400"/>
            </a:xfrm>
            <a:prstGeom prst="hexagon">
              <a:avLst/>
            </a:prstGeom>
            <a:blipFill>
              <a:blip r:embed="rId4"/>
              <a:stretch>
                <a:fillRect l="-11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2133600" y="457200"/>
            <a:ext cx="2514600" cy="369332"/>
          </a:xfrm>
          <a:prstGeom prst="rect">
            <a:avLst/>
          </a:prstGeom>
          <a:noFill/>
        </p:spPr>
        <p:txBody>
          <a:bodyPr wrap="square" rtlCol="0">
            <a:spAutoFit/>
          </a:bodyPr>
          <a:lstStyle/>
          <a:p>
            <a:r>
              <a:rPr lang="en-US" b="1" dirty="0" err="1"/>
              <a:t>Steampunk</a:t>
            </a:r>
            <a:endParaRPr lang="en-US" b="1" dirty="0"/>
          </a:p>
        </p:txBody>
      </p:sp>
      <p:sp>
        <p:nvSpPr>
          <p:cNvPr id="12" name="TextBox 11"/>
          <p:cNvSpPr txBox="1"/>
          <p:nvPr/>
        </p:nvSpPr>
        <p:spPr>
          <a:xfrm>
            <a:off x="914400" y="4800600"/>
            <a:ext cx="2667000" cy="369332"/>
          </a:xfrm>
          <a:prstGeom prst="rect">
            <a:avLst/>
          </a:prstGeom>
          <a:noFill/>
        </p:spPr>
        <p:txBody>
          <a:bodyPr wrap="square" rtlCol="0">
            <a:spAutoFit/>
          </a:bodyPr>
          <a:lstStyle/>
          <a:p>
            <a:r>
              <a:rPr lang="en-US" b="1" dirty="0"/>
              <a:t>Cyberpunk</a:t>
            </a:r>
          </a:p>
        </p:txBody>
      </p:sp>
      <p:sp>
        <p:nvSpPr>
          <p:cNvPr id="13" name="TextBox 12"/>
          <p:cNvSpPr txBox="1"/>
          <p:nvPr/>
        </p:nvSpPr>
        <p:spPr>
          <a:xfrm>
            <a:off x="6553200" y="4800600"/>
            <a:ext cx="2209800" cy="369332"/>
          </a:xfrm>
          <a:prstGeom prst="rect">
            <a:avLst/>
          </a:prstGeom>
          <a:noFill/>
        </p:spPr>
        <p:txBody>
          <a:bodyPr wrap="square" rtlCol="0">
            <a:spAutoFit/>
          </a:bodyPr>
          <a:lstStyle/>
          <a:p>
            <a:r>
              <a:rPr lang="en-US" b="1" dirty="0"/>
              <a:t>Solarpunk</a:t>
            </a:r>
          </a:p>
        </p:txBody>
      </p:sp>
      <p:sp>
        <p:nvSpPr>
          <p:cNvPr id="14" name="TextBox 13"/>
          <p:cNvSpPr txBox="1"/>
          <p:nvPr/>
        </p:nvSpPr>
        <p:spPr>
          <a:xfrm>
            <a:off x="5867400" y="304800"/>
            <a:ext cx="3429000" cy="1754326"/>
          </a:xfrm>
          <a:prstGeom prst="rect">
            <a:avLst/>
          </a:prstGeom>
          <a:noFill/>
        </p:spPr>
        <p:txBody>
          <a:bodyPr wrap="square" rtlCol="0">
            <a:spAutoFit/>
          </a:bodyPr>
          <a:lstStyle/>
          <a:p>
            <a:r>
              <a:rPr lang="en-US" sz="5400" dirty="0">
                <a:latin typeface="Haettenschweiler" pitchFamily="34" charset="0"/>
              </a:rPr>
              <a:t>Other types of Punks</a:t>
            </a:r>
          </a:p>
        </p:txBody>
      </p:sp>
      <p:graphicFrame>
        <p:nvGraphicFramePr>
          <p:cNvPr id="17" name="Diagram 16"/>
          <p:cNvGraphicFramePr/>
          <p:nvPr/>
        </p:nvGraphicFramePr>
        <p:xfrm>
          <a:off x="0" y="381000"/>
          <a:ext cx="3048000" cy="2667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0" name="Diagram 19"/>
          <p:cNvGraphicFramePr/>
          <p:nvPr/>
        </p:nvGraphicFramePr>
        <p:xfrm>
          <a:off x="304800" y="5105400"/>
          <a:ext cx="3886200" cy="1524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2" name="Diagram 21"/>
          <p:cNvGraphicFramePr/>
          <p:nvPr/>
        </p:nvGraphicFramePr>
        <p:xfrm>
          <a:off x="4495800" y="5105400"/>
          <a:ext cx="4419600" cy="198120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entagon 3"/>
          <p:cNvSpPr/>
          <p:nvPr/>
        </p:nvSpPr>
        <p:spPr>
          <a:xfrm rot="10800000">
            <a:off x="4724400" y="0"/>
            <a:ext cx="4419600" cy="6858000"/>
          </a:xfrm>
          <a:prstGeom prst="homePlate">
            <a:avLst/>
          </a:prstGeom>
          <a:blipFill dpi="0" rotWithShape="0">
            <a:blip r:embed="rId2"/>
            <a:srcRect/>
            <a:tile tx="-1079500" ty="-1714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200" y="609600"/>
            <a:ext cx="4648200" cy="707886"/>
          </a:xfrm>
          <a:prstGeom prst="rect">
            <a:avLst/>
          </a:prstGeom>
          <a:noFill/>
        </p:spPr>
        <p:txBody>
          <a:bodyPr wrap="square" rtlCol="0">
            <a:spAutoFit/>
          </a:bodyPr>
          <a:lstStyle/>
          <a:p>
            <a:r>
              <a:rPr lang="en-US" sz="4000" dirty="0">
                <a:latin typeface="Bernard MT Condensed" pitchFamily="18" charset="0"/>
              </a:rPr>
              <a:t>WHY??</a:t>
            </a:r>
          </a:p>
        </p:txBody>
      </p:sp>
      <p:sp>
        <p:nvSpPr>
          <p:cNvPr id="14" name="TextBox 13"/>
          <p:cNvSpPr txBox="1"/>
          <p:nvPr/>
        </p:nvSpPr>
        <p:spPr>
          <a:xfrm>
            <a:off x="0" y="1600200"/>
            <a:ext cx="5105400" cy="5816977"/>
          </a:xfrm>
          <a:prstGeom prst="rect">
            <a:avLst/>
          </a:prstGeom>
          <a:noFill/>
        </p:spPr>
        <p:txBody>
          <a:bodyPr wrap="square" rtlCol="0">
            <a:spAutoFit/>
          </a:bodyPr>
          <a:lstStyle/>
          <a:p>
            <a:pPr>
              <a:buFont typeface="Arial" pitchFamily="34" charset="0"/>
              <a:buChar char="•"/>
            </a:pPr>
            <a:r>
              <a:rPr lang="en-US" sz="2400" dirty="0"/>
              <a:t>Solarpunk is focused on the essence of African Philosophy of being a whole person and being one with your surroundings, particularly focusing on community and its strength, a core concept for the Africa scene.</a:t>
            </a:r>
          </a:p>
          <a:p>
            <a:pPr>
              <a:buFont typeface="Arial" pitchFamily="34" charset="0"/>
              <a:buChar char="•"/>
            </a:pPr>
            <a:r>
              <a:rPr lang="en-US" sz="2400" dirty="0"/>
              <a:t> It reinforces a hopeful mindset that should fuel social action or raise questions and discourse about the future of climate change in Africa and amongst Africans. </a:t>
            </a:r>
          </a:p>
          <a:p>
            <a:pPr>
              <a:buFont typeface="Arial" pitchFamily="34" charset="0"/>
              <a:buChar char="•"/>
            </a:pPr>
            <a:endParaRPr lang="en-US" dirty="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Rounded Rectangle 3"/>
          <p:cNvSpPr/>
          <p:nvPr/>
        </p:nvSpPr>
        <p:spPr>
          <a:xfrm>
            <a:off x="0" y="1905000"/>
            <a:ext cx="9144000" cy="4343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sz="2400" dirty="0" err="1"/>
              <a:t>Afrofuturism</a:t>
            </a:r>
            <a:endParaRPr lang="en-US" sz="2400" dirty="0"/>
          </a:p>
          <a:p>
            <a:pPr>
              <a:buFont typeface="Arial" pitchFamily="34" charset="0"/>
              <a:buChar char="•"/>
            </a:pPr>
            <a:r>
              <a:rPr lang="en-US" sz="2400" dirty="0"/>
              <a:t>Ecological awareness</a:t>
            </a:r>
          </a:p>
          <a:p>
            <a:pPr>
              <a:buFont typeface="Arial" pitchFamily="34" charset="0"/>
              <a:buChar char="•"/>
            </a:pPr>
            <a:r>
              <a:rPr lang="en-US" sz="2400" dirty="0"/>
              <a:t>Long term design</a:t>
            </a:r>
          </a:p>
          <a:p>
            <a:pPr>
              <a:buFont typeface="Arial" pitchFamily="34" charset="0"/>
              <a:buChar char="•"/>
            </a:pPr>
            <a:r>
              <a:rPr lang="en-US" sz="2400" dirty="0" err="1"/>
              <a:t>Greentech</a:t>
            </a:r>
            <a:endParaRPr lang="en-US" sz="2400" dirty="0"/>
          </a:p>
          <a:p>
            <a:pPr>
              <a:buFont typeface="Arial" pitchFamily="34" charset="0"/>
              <a:buChar char="•"/>
            </a:pPr>
            <a:r>
              <a:rPr lang="en-US" sz="2400" dirty="0"/>
              <a:t>Green architecture</a:t>
            </a:r>
          </a:p>
          <a:p>
            <a:pPr>
              <a:buFont typeface="Arial" pitchFamily="34" charset="0"/>
              <a:buChar char="•"/>
            </a:pPr>
            <a:r>
              <a:rPr lang="en-US" sz="2400" dirty="0" err="1"/>
              <a:t>Ecovillages</a:t>
            </a:r>
            <a:r>
              <a:rPr lang="en-US" sz="2400" dirty="0"/>
              <a:t> and Community</a:t>
            </a:r>
          </a:p>
          <a:p>
            <a:pPr>
              <a:buFont typeface="Arial" pitchFamily="34" charset="0"/>
              <a:buChar char="•"/>
            </a:pPr>
            <a:r>
              <a:rPr lang="en-US" sz="2400" dirty="0"/>
              <a:t>Sustainable architecture/products</a:t>
            </a:r>
          </a:p>
          <a:p>
            <a:pPr>
              <a:buFont typeface="Arial" pitchFamily="34" charset="0"/>
              <a:buChar char="•"/>
            </a:pPr>
            <a:r>
              <a:rPr lang="en-US" sz="2400" dirty="0"/>
              <a:t>Anti consumerism &amp; Anti capitalist society</a:t>
            </a:r>
          </a:p>
          <a:p>
            <a:endParaRPr lang="en-US" sz="2400" dirty="0"/>
          </a:p>
          <a:p>
            <a:r>
              <a:rPr lang="en-US" sz="2400" dirty="0"/>
              <a:t>**Sustainability in general not Faux-sustainability**</a:t>
            </a:r>
          </a:p>
          <a:p>
            <a:endParaRPr lang="en-US" dirty="0"/>
          </a:p>
        </p:txBody>
      </p:sp>
      <p:sp>
        <p:nvSpPr>
          <p:cNvPr id="5" name="TextBox 4"/>
          <p:cNvSpPr txBox="1"/>
          <p:nvPr/>
        </p:nvSpPr>
        <p:spPr>
          <a:xfrm>
            <a:off x="533400" y="457200"/>
            <a:ext cx="7239000" cy="830997"/>
          </a:xfrm>
          <a:prstGeom prst="rect">
            <a:avLst/>
          </a:prstGeom>
          <a:noFill/>
        </p:spPr>
        <p:txBody>
          <a:bodyPr wrap="square" rtlCol="0">
            <a:spAutoFit/>
          </a:bodyPr>
          <a:lstStyle/>
          <a:p>
            <a:r>
              <a:rPr lang="en-US" sz="4800" dirty="0">
                <a:solidFill>
                  <a:schemeClr val="bg1">
                    <a:lumMod val="95000"/>
                  </a:schemeClr>
                </a:solidFill>
                <a:latin typeface="Rockwell Condensed" pitchFamily="18" charset="0"/>
              </a:rPr>
              <a:t>CHARACTERISTICS OF SOLARPUNK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5334000" y="-1143000"/>
            <a:ext cx="5488713" cy="9065826"/>
            <a:chOff x="5632802" y="-1564878"/>
            <a:chExt cx="5488713" cy="9065826"/>
          </a:xfrm>
          <a:blipFill>
            <a:blip r:embed="rId2"/>
            <a:stretch>
              <a:fillRect t="-7000" r="14000"/>
            </a:stretch>
          </a:blipFill>
        </p:grpSpPr>
        <p:sp>
          <p:nvSpPr>
            <p:cNvPr id="2" name="Rounded Rectangle 1"/>
            <p:cNvSpPr/>
            <p:nvPr/>
          </p:nvSpPr>
          <p:spPr>
            <a:xfrm rot="2025836">
              <a:off x="6286208" y="-1564878"/>
              <a:ext cx="2320708" cy="6324600"/>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rot="2025836">
              <a:off x="8800807" y="111522"/>
              <a:ext cx="2320708" cy="6324600"/>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rot="2025836">
              <a:off x="5632802" y="5172968"/>
              <a:ext cx="2320708" cy="2327980"/>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04800" y="0"/>
            <a:ext cx="4572000" cy="1384995"/>
          </a:xfrm>
          <a:prstGeom prst="rect">
            <a:avLst/>
          </a:prstGeom>
          <a:noFill/>
        </p:spPr>
        <p:txBody>
          <a:bodyPr wrap="square" rtlCol="0">
            <a:spAutoFit/>
          </a:bodyPr>
          <a:lstStyle/>
          <a:p>
            <a:r>
              <a:rPr lang="en-US" sz="2800" dirty="0">
                <a:solidFill>
                  <a:schemeClr val="bg1"/>
                </a:solidFill>
              </a:rPr>
              <a:t>PRACTICAL APPLICATIONS FOR THE SOLARPUNK CONCEPT</a:t>
            </a:r>
          </a:p>
        </p:txBody>
      </p:sp>
      <p:sp>
        <p:nvSpPr>
          <p:cNvPr id="7" name="TextBox 6"/>
          <p:cNvSpPr txBox="1"/>
          <p:nvPr/>
        </p:nvSpPr>
        <p:spPr>
          <a:xfrm>
            <a:off x="0" y="1371600"/>
            <a:ext cx="7467600" cy="5632311"/>
          </a:xfrm>
          <a:prstGeom prst="rect">
            <a:avLst/>
          </a:prstGeom>
          <a:noFill/>
        </p:spPr>
        <p:txBody>
          <a:bodyPr wrap="square" rtlCol="0">
            <a:spAutoFit/>
          </a:bodyPr>
          <a:lstStyle/>
          <a:p>
            <a:pPr>
              <a:buFont typeface="Arial" pitchFamily="34" charset="0"/>
              <a:buChar char="•"/>
            </a:pPr>
            <a:r>
              <a:rPr lang="en-US" sz="2000" dirty="0">
                <a:solidFill>
                  <a:schemeClr val="bg1"/>
                </a:solidFill>
              </a:rPr>
              <a:t>Urban greenhouses, </a:t>
            </a:r>
          </a:p>
          <a:p>
            <a:pPr>
              <a:buFont typeface="Arial" pitchFamily="34" charset="0"/>
              <a:buChar char="•"/>
            </a:pPr>
            <a:r>
              <a:rPr lang="en-US" sz="2000" dirty="0">
                <a:solidFill>
                  <a:schemeClr val="bg1"/>
                </a:solidFill>
              </a:rPr>
              <a:t>Gardens, homesteads &amp; </a:t>
            </a:r>
            <a:r>
              <a:rPr lang="en-US" sz="2000" dirty="0" err="1">
                <a:solidFill>
                  <a:schemeClr val="bg1"/>
                </a:solidFill>
              </a:rPr>
              <a:t>Ecovillages</a:t>
            </a:r>
            <a:r>
              <a:rPr lang="en-US" sz="2000" dirty="0">
                <a:solidFill>
                  <a:schemeClr val="bg1"/>
                </a:solidFill>
              </a:rPr>
              <a:t>; community gardening</a:t>
            </a:r>
          </a:p>
          <a:p>
            <a:pPr>
              <a:buFont typeface="Arial" pitchFamily="34" charset="0"/>
              <a:buChar char="•"/>
            </a:pPr>
            <a:r>
              <a:rPr lang="en-US" sz="2000" dirty="0">
                <a:solidFill>
                  <a:schemeClr val="bg1"/>
                </a:solidFill>
              </a:rPr>
              <a:t>Treated wastewater, geothermal heating &amp; rainwater harvesting</a:t>
            </a:r>
          </a:p>
          <a:p>
            <a:pPr>
              <a:buFont typeface="Arial" pitchFamily="34" charset="0"/>
              <a:buChar char="•"/>
            </a:pPr>
            <a:r>
              <a:rPr lang="en-US" sz="2000" dirty="0">
                <a:solidFill>
                  <a:schemeClr val="bg1"/>
                </a:solidFill>
              </a:rPr>
              <a:t>Renewable energy; solar power, hydro &amp; wind </a:t>
            </a:r>
          </a:p>
          <a:p>
            <a:pPr>
              <a:buFont typeface="Arial" pitchFamily="34" charset="0"/>
              <a:buChar char="•"/>
            </a:pPr>
            <a:r>
              <a:rPr lang="en-US" sz="2000" dirty="0">
                <a:solidFill>
                  <a:schemeClr val="bg1"/>
                </a:solidFill>
              </a:rPr>
              <a:t>Decentralized technologies like </a:t>
            </a:r>
            <a:r>
              <a:rPr lang="en-US" sz="2000" dirty="0" err="1">
                <a:solidFill>
                  <a:schemeClr val="bg1"/>
                </a:solidFill>
              </a:rPr>
              <a:t>blockchain</a:t>
            </a:r>
            <a:r>
              <a:rPr lang="en-US" sz="2000" dirty="0">
                <a:solidFill>
                  <a:schemeClr val="bg1"/>
                </a:solidFill>
              </a:rPr>
              <a:t>, peer-to-peer networks, Web3. Ethical sourced, community focused solutions.</a:t>
            </a:r>
          </a:p>
          <a:p>
            <a:pPr>
              <a:buFont typeface="Arial" pitchFamily="34" charset="0"/>
              <a:buChar char="•"/>
            </a:pPr>
            <a:r>
              <a:rPr lang="en-US" sz="2000" dirty="0" err="1">
                <a:solidFill>
                  <a:schemeClr val="bg1"/>
                </a:solidFill>
              </a:rPr>
              <a:t>Permaculture</a:t>
            </a:r>
            <a:r>
              <a:rPr lang="en-US" sz="2000" dirty="0">
                <a:solidFill>
                  <a:schemeClr val="bg1"/>
                </a:solidFill>
              </a:rPr>
              <a:t>, systems in large and small scale </a:t>
            </a:r>
          </a:p>
          <a:p>
            <a:pPr>
              <a:buFont typeface="Arial" pitchFamily="34" charset="0"/>
              <a:buChar char="•"/>
            </a:pPr>
            <a:r>
              <a:rPr lang="en-US" sz="2000" dirty="0">
                <a:solidFill>
                  <a:schemeClr val="bg1"/>
                </a:solidFill>
              </a:rPr>
              <a:t>Regenerative design</a:t>
            </a:r>
          </a:p>
          <a:p>
            <a:pPr>
              <a:buFont typeface="Arial" pitchFamily="34" charset="0"/>
              <a:buChar char="•"/>
            </a:pPr>
            <a:r>
              <a:rPr lang="en-US" sz="2000" dirty="0">
                <a:solidFill>
                  <a:schemeClr val="bg1"/>
                </a:solidFill>
              </a:rPr>
              <a:t>Tool libraries</a:t>
            </a:r>
          </a:p>
          <a:p>
            <a:pPr>
              <a:buFont typeface="Arial" pitchFamily="34" charset="0"/>
              <a:buChar char="•"/>
            </a:pPr>
            <a:r>
              <a:rPr lang="en-US" sz="2000" dirty="0">
                <a:solidFill>
                  <a:schemeClr val="bg1"/>
                </a:solidFill>
              </a:rPr>
              <a:t>Maker spaces</a:t>
            </a:r>
          </a:p>
          <a:p>
            <a:pPr>
              <a:buFont typeface="Arial" pitchFamily="34" charset="0"/>
              <a:buChar char="•"/>
            </a:pPr>
            <a:r>
              <a:rPr lang="en-US" sz="2000" dirty="0">
                <a:solidFill>
                  <a:schemeClr val="bg1"/>
                </a:solidFill>
              </a:rPr>
              <a:t>Positive psychology &amp;</a:t>
            </a:r>
            <a:r>
              <a:rPr lang="en-US" sz="2000" dirty="0" err="1">
                <a:solidFill>
                  <a:schemeClr val="bg1"/>
                </a:solidFill>
              </a:rPr>
              <a:t>Metacognition</a:t>
            </a:r>
            <a:r>
              <a:rPr lang="en-US" sz="2000" dirty="0">
                <a:solidFill>
                  <a:schemeClr val="bg1"/>
                </a:solidFill>
              </a:rPr>
              <a:t>.</a:t>
            </a:r>
          </a:p>
          <a:p>
            <a:pPr>
              <a:buFont typeface="Arial" pitchFamily="34" charset="0"/>
              <a:buChar char="•"/>
            </a:pPr>
            <a:r>
              <a:rPr lang="en-US" sz="2000" dirty="0" err="1">
                <a:solidFill>
                  <a:schemeClr val="bg1"/>
                </a:solidFill>
              </a:rPr>
              <a:t>Greentch</a:t>
            </a:r>
            <a:r>
              <a:rPr lang="en-US" sz="2000" dirty="0">
                <a:solidFill>
                  <a:schemeClr val="bg1"/>
                </a:solidFill>
              </a:rPr>
              <a:t>,</a:t>
            </a:r>
          </a:p>
          <a:p>
            <a:pPr>
              <a:buFont typeface="Arial" pitchFamily="34" charset="0"/>
              <a:buChar char="•"/>
            </a:pPr>
            <a:r>
              <a:rPr lang="en-US" sz="2000" dirty="0" err="1">
                <a:solidFill>
                  <a:schemeClr val="bg1"/>
                </a:solidFill>
              </a:rPr>
              <a:t>Upcycled</a:t>
            </a:r>
            <a:r>
              <a:rPr lang="en-US" sz="2000" dirty="0">
                <a:solidFill>
                  <a:schemeClr val="bg1"/>
                </a:solidFill>
              </a:rPr>
              <a:t> goods.</a:t>
            </a:r>
          </a:p>
          <a:p>
            <a:pPr>
              <a:buFont typeface="Arial" pitchFamily="34" charset="0"/>
              <a:buChar char="•"/>
            </a:pPr>
            <a:r>
              <a:rPr lang="en-US" sz="2000" dirty="0">
                <a:solidFill>
                  <a:schemeClr val="bg1"/>
                </a:solidFill>
              </a:rPr>
              <a:t>City planning</a:t>
            </a:r>
          </a:p>
          <a:p>
            <a:endParaRPr lang="en-US" sz="20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2" name="Group 41"/>
          <p:cNvGrpSpPr/>
          <p:nvPr/>
        </p:nvGrpSpPr>
        <p:grpSpPr>
          <a:xfrm rot="8293973">
            <a:off x="4851962" y="-1169542"/>
            <a:ext cx="8584075" cy="8915400"/>
            <a:chOff x="2819400" y="-838200"/>
            <a:chExt cx="4419600" cy="6781800"/>
          </a:xfrm>
          <a:blipFill dpi="0" rotWithShape="0">
            <a:blip r:embed="rId2"/>
            <a:srcRect/>
            <a:stretch>
              <a:fillRect l="1000" t="21000" r="37000" b="15000"/>
            </a:stretch>
          </a:blipFill>
        </p:grpSpPr>
        <p:sp>
          <p:nvSpPr>
            <p:cNvPr id="2" name="Hexagon 1"/>
            <p:cNvSpPr/>
            <p:nvPr/>
          </p:nvSpPr>
          <p:spPr>
            <a:xfrm>
              <a:off x="6019800" y="12954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p:nvSpPr>
          <p:spPr>
            <a:xfrm>
              <a:off x="5486400" y="-838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p:cNvSpPr/>
            <p:nvPr/>
          </p:nvSpPr>
          <p:spPr>
            <a:xfrm>
              <a:off x="6553200" y="9144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p:cNvSpPr/>
            <p:nvPr/>
          </p:nvSpPr>
          <p:spPr>
            <a:xfrm>
              <a:off x="6019800" y="-4191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p:cNvSpPr/>
            <p:nvPr/>
          </p:nvSpPr>
          <p:spPr>
            <a:xfrm>
              <a:off x="6019800" y="457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a:off x="4419600" y="838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a:off x="5486400" y="17526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p:cNvSpPr/>
            <p:nvPr/>
          </p:nvSpPr>
          <p:spPr>
            <a:xfrm>
              <a:off x="4953000" y="12954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p:cNvSpPr/>
            <p:nvPr/>
          </p:nvSpPr>
          <p:spPr>
            <a:xfrm>
              <a:off x="5553040" y="1018619"/>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p:cNvSpPr/>
            <p:nvPr/>
          </p:nvSpPr>
          <p:spPr>
            <a:xfrm rot="10800000">
              <a:off x="4953000" y="457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a:off x="5547884" y="156953"/>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rot="10800000">
              <a:off x="4953000" y="-4191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a:off x="4419600" y="16764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a:off x="4419600" y="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a:off x="6553200" y="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p:cNvSpPr/>
            <p:nvPr/>
          </p:nvSpPr>
          <p:spPr>
            <a:xfrm>
              <a:off x="4953000" y="21336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a:off x="5486400" y="25908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a:off x="6019800" y="21336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p:nvSpPr>
          <p:spPr>
            <a:xfrm>
              <a:off x="6553200" y="17526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a:off x="4953000" y="38100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a:off x="5486400" y="34290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p:cNvSpPr/>
            <p:nvPr/>
          </p:nvSpPr>
          <p:spPr>
            <a:xfrm>
              <a:off x="6019800" y="29718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p:nvSpPr>
          <p:spPr>
            <a:xfrm>
              <a:off x="6553200" y="25908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p:cNvSpPr/>
            <p:nvPr/>
          </p:nvSpPr>
          <p:spPr>
            <a:xfrm>
              <a:off x="4419600" y="25146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p:cNvSpPr/>
            <p:nvPr/>
          </p:nvSpPr>
          <p:spPr>
            <a:xfrm>
              <a:off x="4940808" y="2986123"/>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p:cNvSpPr/>
            <p:nvPr/>
          </p:nvSpPr>
          <p:spPr>
            <a:xfrm>
              <a:off x="2819400" y="4648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p:nvSpPr>
          <p:spPr>
            <a:xfrm>
              <a:off x="3352800" y="4267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p:nvSpPr>
          <p:spPr>
            <a:xfrm>
              <a:off x="3352800" y="51054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p:cNvSpPr/>
            <p:nvPr/>
          </p:nvSpPr>
          <p:spPr>
            <a:xfrm>
              <a:off x="4419600" y="5029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p:nvSpPr>
          <p:spPr>
            <a:xfrm>
              <a:off x="6019800" y="4648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p:nvSpPr>
          <p:spPr>
            <a:xfrm>
              <a:off x="5486400" y="4267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a:off x="6019800" y="38100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p:nvSpPr>
          <p:spPr>
            <a:xfrm>
              <a:off x="3886200" y="46482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p:nvSpPr>
          <p:spPr>
            <a:xfrm>
              <a:off x="3886200" y="38100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p:nvSpPr>
          <p:spPr>
            <a:xfrm>
              <a:off x="3886200" y="29718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p:nvSpPr>
          <p:spPr>
            <a:xfrm>
              <a:off x="4419600" y="41910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p:nvSpPr>
          <p:spPr>
            <a:xfrm>
              <a:off x="4419600" y="3352800"/>
              <a:ext cx="685800" cy="838200"/>
            </a:xfrm>
            <a:prstGeom prst="hex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381000" y="0"/>
            <a:ext cx="5562600" cy="1569660"/>
          </a:xfrm>
          <a:prstGeom prst="rect">
            <a:avLst/>
          </a:prstGeom>
          <a:noFill/>
        </p:spPr>
        <p:txBody>
          <a:bodyPr wrap="square" rtlCol="0">
            <a:spAutoFit/>
          </a:bodyPr>
          <a:lstStyle/>
          <a:p>
            <a:r>
              <a:rPr lang="en-US" sz="2400" dirty="0">
                <a:solidFill>
                  <a:schemeClr val="bg1"/>
                </a:solidFill>
              </a:rPr>
              <a:t>THE AFRICAN CHILD AND CLIMATE CHANGE: SOLARPUNK CONCEPT</a:t>
            </a:r>
          </a:p>
          <a:p>
            <a:r>
              <a:rPr lang="en-US" sz="2400" dirty="0">
                <a:solidFill>
                  <a:schemeClr val="bg1"/>
                </a:solidFill>
              </a:rPr>
              <a:t>How can we protect the African child?</a:t>
            </a:r>
          </a:p>
        </p:txBody>
      </p:sp>
      <p:sp>
        <p:nvSpPr>
          <p:cNvPr id="44" name="TextBox 43"/>
          <p:cNvSpPr txBox="1"/>
          <p:nvPr/>
        </p:nvSpPr>
        <p:spPr>
          <a:xfrm>
            <a:off x="0" y="1524000"/>
            <a:ext cx="5867400" cy="5632311"/>
          </a:xfrm>
          <a:prstGeom prst="rect">
            <a:avLst/>
          </a:prstGeom>
          <a:noFill/>
        </p:spPr>
        <p:txBody>
          <a:bodyPr wrap="square" rtlCol="0">
            <a:spAutoFit/>
          </a:bodyPr>
          <a:lstStyle/>
          <a:p>
            <a:pPr>
              <a:buFont typeface="Arial" pitchFamily="34" charset="0"/>
              <a:buChar char="•"/>
            </a:pPr>
            <a:r>
              <a:rPr lang="en-US" dirty="0">
                <a:solidFill>
                  <a:schemeClr val="bg1"/>
                </a:solidFill>
              </a:rPr>
              <a:t>CLIMATE AWARENESS</a:t>
            </a:r>
          </a:p>
          <a:p>
            <a:pPr>
              <a:buFont typeface="Arial" pitchFamily="34" charset="0"/>
              <a:buChar char="•"/>
            </a:pPr>
            <a:r>
              <a:rPr lang="en-US" dirty="0">
                <a:solidFill>
                  <a:schemeClr val="bg1"/>
                </a:solidFill>
              </a:rPr>
              <a:t>COMMUNAL LIVING</a:t>
            </a:r>
          </a:p>
          <a:p>
            <a:pPr>
              <a:buFont typeface="Arial" pitchFamily="34" charset="0"/>
              <a:buChar char="•"/>
            </a:pPr>
            <a:r>
              <a:rPr lang="en-US" dirty="0">
                <a:solidFill>
                  <a:schemeClr val="bg1"/>
                </a:solidFill>
              </a:rPr>
              <a:t>UPHOLDING AFRICAN PHILOSOPHY OF ONENESS, EQUALITY AND PRESERVATION OF THE CIRCLE OF LIFE</a:t>
            </a:r>
          </a:p>
          <a:p>
            <a:pPr>
              <a:buFont typeface="Arial" pitchFamily="34" charset="0"/>
              <a:buChar char="•"/>
            </a:pPr>
            <a:r>
              <a:rPr lang="en-US" dirty="0">
                <a:solidFill>
                  <a:schemeClr val="bg1"/>
                </a:solidFill>
              </a:rPr>
              <a:t>COLLECTIVE ACTION AND SOCIAL ACTION</a:t>
            </a:r>
          </a:p>
          <a:p>
            <a:pPr>
              <a:buFont typeface="Arial" pitchFamily="34" charset="0"/>
              <a:buChar char="•"/>
            </a:pPr>
            <a:r>
              <a:rPr lang="en-US" dirty="0">
                <a:solidFill>
                  <a:schemeClr val="bg1"/>
                </a:solidFill>
              </a:rPr>
              <a:t>Ecological ethics expanding on wider social awareness and the dissolutions of problematic social constructs.</a:t>
            </a:r>
          </a:p>
          <a:p>
            <a:pPr>
              <a:buFont typeface="Arial" pitchFamily="34" charset="0"/>
              <a:buChar char="•"/>
            </a:pPr>
            <a:r>
              <a:rPr lang="en-US" dirty="0">
                <a:solidFill>
                  <a:schemeClr val="bg1"/>
                </a:solidFill>
              </a:rPr>
              <a:t>Exemplary Social action as it fosters the understanding of the importance of community, African heritage and pride for the African child and builds up the African child to be enlightened and given opportunity to take action in whatever where possible.</a:t>
            </a:r>
          </a:p>
          <a:p>
            <a:endParaRPr lang="en-US" dirty="0">
              <a:solidFill>
                <a:schemeClr val="bg1"/>
              </a:solidFill>
            </a:endParaRPr>
          </a:p>
          <a:p>
            <a:r>
              <a:rPr lang="en-US" dirty="0">
                <a:solidFill>
                  <a:schemeClr val="bg1"/>
                </a:solidFill>
              </a:rPr>
              <a:t>** Giving a voice to the African child and equipping them to be knowledgeable**</a:t>
            </a:r>
          </a:p>
          <a:p>
            <a:r>
              <a:rPr lang="en-US" dirty="0">
                <a:solidFill>
                  <a:schemeClr val="bg1"/>
                </a:solidFill>
              </a:rPr>
              <a:t>** Active participation in their communities**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0" y="4272677"/>
            <a:ext cx="6172200" cy="2585323"/>
          </a:xfrm>
          <a:prstGeom prst="rect">
            <a:avLst/>
          </a:prstGeom>
          <a:noFill/>
        </p:spPr>
        <p:txBody>
          <a:bodyPr wrap="square" rtlCol="0">
            <a:spAutoFit/>
          </a:bodyPr>
          <a:lstStyle/>
          <a:p>
            <a:r>
              <a:rPr lang="en-US" sz="5400" dirty="0">
                <a:solidFill>
                  <a:schemeClr val="bg1"/>
                </a:solidFill>
                <a:latin typeface="Cooper Black" pitchFamily="18" charset="0"/>
              </a:rPr>
              <a:t>SINGAPOREAN GREEN BUILDINGS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5791200"/>
            <a:ext cx="7467600" cy="769441"/>
          </a:xfrm>
          <a:prstGeom prst="rect">
            <a:avLst/>
          </a:prstGeom>
          <a:noFill/>
        </p:spPr>
        <p:txBody>
          <a:bodyPr wrap="square" rtlCol="0">
            <a:spAutoFit/>
          </a:bodyPr>
          <a:lstStyle/>
          <a:p>
            <a:r>
              <a:rPr lang="en-US" sz="4400" dirty="0">
                <a:solidFill>
                  <a:schemeClr val="bg1"/>
                </a:solidFill>
                <a:latin typeface="Cooper Black" pitchFamily="18" charset="0"/>
              </a:rPr>
              <a:t>ALMAT  FARMS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365</TotalTime>
  <Words>475</Words>
  <Application>Microsoft Macintosh PowerPoint</Application>
  <PresentationFormat>On-screen Show (4:3)</PresentationFormat>
  <Paragraphs>56</Paragraphs>
  <Slides>11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Arial Black</vt:lpstr>
      <vt:lpstr>Arial Rounded MT Bold</vt:lpstr>
      <vt:lpstr>Bernard MT Condensed</vt:lpstr>
      <vt:lpstr>Cooper Black</vt:lpstr>
      <vt:lpstr>Haettenschweiler</vt:lpstr>
      <vt:lpstr>Lucida Sans Unicode</vt:lpstr>
      <vt:lpstr>Rockwell Condensed</vt:lpstr>
      <vt:lpstr>Verdana</vt:lpstr>
      <vt:lpstr>Wingdings 2</vt:lpstr>
      <vt:lpstr>Wingdings 3</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PROF EZENDUKA</dc:creator>
  <cp:lastModifiedBy>Reviewer</cp:lastModifiedBy>
  <cp:revision>39</cp:revision>
  <dcterms:created xsi:type="dcterms:W3CDTF">2024-05-29T19:09:23Z</dcterms:created>
  <dcterms:modified xsi:type="dcterms:W3CDTF">2024-06-15T07:15:22Z</dcterms:modified>
</cp:coreProperties>
</file>