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96" r:id="rId1"/>
  </p:sldMasterIdLst>
  <p:notesMasterIdLst>
    <p:notesMasterId r:id="rId44"/>
  </p:notesMasterIdLst>
  <p:handoutMasterIdLst>
    <p:handoutMasterId r:id="rId45"/>
  </p:handoutMasterIdLst>
  <p:sldIdLst>
    <p:sldId id="256" r:id="rId2"/>
    <p:sldId id="268" r:id="rId3"/>
    <p:sldId id="328" r:id="rId4"/>
    <p:sldId id="358" r:id="rId5"/>
    <p:sldId id="359" r:id="rId6"/>
    <p:sldId id="360" r:id="rId7"/>
    <p:sldId id="361" r:id="rId8"/>
    <p:sldId id="363" r:id="rId9"/>
    <p:sldId id="364" r:id="rId10"/>
    <p:sldId id="392" r:id="rId11"/>
    <p:sldId id="393" r:id="rId12"/>
    <p:sldId id="394" r:id="rId13"/>
    <p:sldId id="395" r:id="rId14"/>
    <p:sldId id="396" r:id="rId15"/>
    <p:sldId id="405" r:id="rId16"/>
    <p:sldId id="397" r:id="rId17"/>
    <p:sldId id="399" r:id="rId18"/>
    <p:sldId id="400" r:id="rId19"/>
    <p:sldId id="401" r:id="rId20"/>
    <p:sldId id="408" r:id="rId21"/>
    <p:sldId id="409" r:id="rId22"/>
    <p:sldId id="410" r:id="rId23"/>
    <p:sldId id="411" r:id="rId24"/>
    <p:sldId id="402" r:id="rId25"/>
    <p:sldId id="403" r:id="rId26"/>
    <p:sldId id="404" r:id="rId27"/>
    <p:sldId id="367" r:id="rId28"/>
    <p:sldId id="370" r:id="rId29"/>
    <p:sldId id="407" r:id="rId30"/>
    <p:sldId id="412" r:id="rId31"/>
    <p:sldId id="413" r:id="rId32"/>
    <p:sldId id="347" r:id="rId33"/>
    <p:sldId id="352" r:id="rId34"/>
    <p:sldId id="350" r:id="rId35"/>
    <p:sldId id="351" r:id="rId36"/>
    <p:sldId id="414" r:id="rId37"/>
    <p:sldId id="385" r:id="rId38"/>
    <p:sldId id="387" r:id="rId39"/>
    <p:sldId id="388" r:id="rId40"/>
    <p:sldId id="390" r:id="rId41"/>
    <p:sldId id="357" r:id="rId42"/>
    <p:sldId id="287"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autoAdjust="0"/>
    <p:restoredTop sz="86390" autoAdjust="0"/>
  </p:normalViewPr>
  <p:slideViewPr>
    <p:cSldViewPr>
      <p:cViewPr varScale="1">
        <p:scale>
          <a:sx n="104" d="100"/>
          <a:sy n="104" d="100"/>
        </p:scale>
        <p:origin x="1064" y="192"/>
      </p:cViewPr>
      <p:guideLst>
        <p:guide orient="horz" pos="2160"/>
        <p:guide pos="2880"/>
      </p:guideLst>
    </p:cSldViewPr>
  </p:slideViewPr>
  <p:outlineViewPr>
    <p:cViewPr>
      <p:scale>
        <a:sx n="33" d="100"/>
        <a:sy n="33" d="100"/>
      </p:scale>
      <p:origin x="264" y="3969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97CAC-8911-4A9E-A6A5-3496E8C77042}" type="doc">
      <dgm:prSet loTypeId="urn:microsoft.com/office/officeart/2005/8/layout/hList7" loCatId="list" qsTypeId="urn:microsoft.com/office/officeart/2005/8/quickstyle/simple1" qsCatId="simple" csTypeId="urn:microsoft.com/office/officeart/2005/8/colors/accent1_2" csCatId="accent1" phldr="1"/>
      <dgm:spPr/>
    </dgm:pt>
    <dgm:pt modelId="{3C3F98C0-2B8C-4AD7-96E4-2FD452C7BF33}">
      <dgm:prSet phldrT="[Text]" custT="1"/>
      <dgm:spPr/>
      <dgm:t>
        <a:bodyPr/>
        <a:lstStyle/>
        <a:p>
          <a:r>
            <a:rPr lang="en-US" sz="2400" b="1" dirty="0">
              <a:latin typeface="Times New Roman" pitchFamily="18" charset="0"/>
              <a:cs typeface="Times New Roman" pitchFamily="18" charset="0"/>
            </a:rPr>
            <a:t>Human Rights</a:t>
          </a:r>
        </a:p>
        <a:p>
          <a:r>
            <a:rPr lang="en-US" sz="2400" b="1" dirty="0">
              <a:latin typeface="Times New Roman" pitchFamily="18" charset="0"/>
              <a:cs typeface="Times New Roman" pitchFamily="18" charset="0"/>
            </a:rPr>
            <a:t>Social Justice</a:t>
          </a:r>
        </a:p>
      </dgm:t>
    </dgm:pt>
    <dgm:pt modelId="{65883D1F-1532-4E69-9A86-3D75D11D1D85}" type="parTrans" cxnId="{21A24CDF-717B-4C3A-A083-AEF7F390CB71}">
      <dgm:prSet/>
      <dgm:spPr/>
      <dgm:t>
        <a:bodyPr/>
        <a:lstStyle/>
        <a:p>
          <a:endParaRPr lang="en-US"/>
        </a:p>
      </dgm:t>
    </dgm:pt>
    <dgm:pt modelId="{C8A632CB-4975-4022-8C69-4BC1F3597054}" type="sibTrans" cxnId="{21A24CDF-717B-4C3A-A083-AEF7F390CB71}">
      <dgm:prSet/>
      <dgm:spPr/>
      <dgm:t>
        <a:bodyPr/>
        <a:lstStyle/>
        <a:p>
          <a:endParaRPr lang="en-US"/>
        </a:p>
      </dgm:t>
    </dgm:pt>
    <dgm:pt modelId="{31857722-CD7E-45E0-A58E-ED98CE99BC93}">
      <dgm:prSet phldrT="[Text]" custT="1"/>
      <dgm:spPr/>
      <dgm:t>
        <a:bodyPr/>
        <a:lstStyle/>
        <a:p>
          <a:r>
            <a:rPr lang="en-US" sz="2400" b="1" dirty="0"/>
            <a:t>UBUNTU (</a:t>
          </a:r>
          <a:r>
            <a:rPr lang="en-US" sz="2400" b="1" dirty="0" err="1"/>
            <a:t>Humaninmess</a:t>
          </a:r>
          <a:r>
            <a:rPr lang="en-US" sz="2400" b="1" dirty="0"/>
            <a:t>)</a:t>
          </a:r>
        </a:p>
      </dgm:t>
    </dgm:pt>
    <dgm:pt modelId="{8F52AF8B-EDBA-460D-B3AE-5D097BCD5785}" type="parTrans" cxnId="{05C56537-F262-4318-A996-3F185761C754}">
      <dgm:prSet/>
      <dgm:spPr/>
      <dgm:t>
        <a:bodyPr/>
        <a:lstStyle/>
        <a:p>
          <a:endParaRPr lang="en-US"/>
        </a:p>
      </dgm:t>
    </dgm:pt>
    <dgm:pt modelId="{01154319-94F9-4ED9-86EB-653F6F68229B}" type="sibTrans" cxnId="{05C56537-F262-4318-A996-3F185761C754}">
      <dgm:prSet/>
      <dgm:spPr/>
      <dgm:t>
        <a:bodyPr/>
        <a:lstStyle/>
        <a:p>
          <a:endParaRPr lang="en-US"/>
        </a:p>
      </dgm:t>
    </dgm:pt>
    <dgm:pt modelId="{B116F503-D3AD-49A8-83FD-660877E9D915}">
      <dgm:prSet phldrT="[Text]" custT="1"/>
      <dgm:spPr/>
      <dgm:t>
        <a:bodyPr/>
        <a:lstStyle/>
        <a:p>
          <a:r>
            <a:rPr lang="en-US" sz="2400" b="1" dirty="0">
              <a:latin typeface="Times New Roman" pitchFamily="18" charset="0"/>
              <a:cs typeface="Times New Roman" pitchFamily="18" charset="0"/>
            </a:rPr>
            <a:t>UBUTWARI (Heroism)</a:t>
          </a:r>
        </a:p>
        <a:p>
          <a:r>
            <a:rPr lang="en-US" sz="2400" b="1" dirty="0">
              <a:latin typeface="Times New Roman" pitchFamily="18" charset="0"/>
              <a:cs typeface="Times New Roman" pitchFamily="18" charset="0"/>
            </a:rPr>
            <a:t>UBUMWE (Unity)</a:t>
          </a:r>
        </a:p>
      </dgm:t>
    </dgm:pt>
    <dgm:pt modelId="{0CB4DC63-8896-42FF-BADD-3A65A5EBC1F6}" type="parTrans" cxnId="{2447BA75-1C04-43B2-8D43-02F3C2A982FF}">
      <dgm:prSet/>
      <dgm:spPr/>
      <dgm:t>
        <a:bodyPr/>
        <a:lstStyle/>
        <a:p>
          <a:endParaRPr lang="en-US"/>
        </a:p>
      </dgm:t>
    </dgm:pt>
    <dgm:pt modelId="{F9D32A4F-10A1-42DD-8FFE-D5107F4A64E2}" type="sibTrans" cxnId="{2447BA75-1C04-43B2-8D43-02F3C2A982FF}">
      <dgm:prSet/>
      <dgm:spPr/>
      <dgm:t>
        <a:bodyPr/>
        <a:lstStyle/>
        <a:p>
          <a:endParaRPr lang="en-US"/>
        </a:p>
      </dgm:t>
    </dgm:pt>
    <dgm:pt modelId="{81C882A1-C69F-4A6E-9DEC-899FE334C1E5}" type="pres">
      <dgm:prSet presAssocID="{88E97CAC-8911-4A9E-A6A5-3496E8C77042}" presName="Name0" presStyleCnt="0">
        <dgm:presLayoutVars>
          <dgm:dir/>
          <dgm:resizeHandles val="exact"/>
        </dgm:presLayoutVars>
      </dgm:prSet>
      <dgm:spPr/>
    </dgm:pt>
    <dgm:pt modelId="{C11EF1E2-923D-4AFB-9201-92464AB7304B}" type="pres">
      <dgm:prSet presAssocID="{88E97CAC-8911-4A9E-A6A5-3496E8C77042}" presName="fgShape" presStyleLbl="fgShp" presStyleIdx="0" presStyleCnt="1"/>
      <dgm:spPr/>
    </dgm:pt>
    <dgm:pt modelId="{D2674980-C96C-4A12-A9FD-0BB8C7530A12}" type="pres">
      <dgm:prSet presAssocID="{88E97CAC-8911-4A9E-A6A5-3496E8C77042}" presName="linComp" presStyleCnt="0"/>
      <dgm:spPr/>
    </dgm:pt>
    <dgm:pt modelId="{7432BAA6-5EE3-488E-8C51-97AFC85E07BE}" type="pres">
      <dgm:prSet presAssocID="{3C3F98C0-2B8C-4AD7-96E4-2FD452C7BF33}" presName="compNode" presStyleCnt="0"/>
      <dgm:spPr/>
    </dgm:pt>
    <dgm:pt modelId="{89A059DD-26EE-4DFA-9763-FF342D5CDD3A}" type="pres">
      <dgm:prSet presAssocID="{3C3F98C0-2B8C-4AD7-96E4-2FD452C7BF33}" presName="bkgdShape" presStyleLbl="node1" presStyleIdx="0" presStyleCnt="3" custLinFactNeighborX="-64" custLinFactNeighborY="1250"/>
      <dgm:spPr/>
    </dgm:pt>
    <dgm:pt modelId="{5BD16432-804D-4F7C-A3F2-9E3D6ED609B0}" type="pres">
      <dgm:prSet presAssocID="{3C3F98C0-2B8C-4AD7-96E4-2FD452C7BF33}" presName="nodeTx" presStyleLbl="node1" presStyleIdx="0" presStyleCnt="3">
        <dgm:presLayoutVars>
          <dgm:bulletEnabled val="1"/>
        </dgm:presLayoutVars>
      </dgm:prSet>
      <dgm:spPr/>
    </dgm:pt>
    <dgm:pt modelId="{41D55B24-EAF0-48BB-818F-3A0C92BCB966}" type="pres">
      <dgm:prSet presAssocID="{3C3F98C0-2B8C-4AD7-96E4-2FD452C7BF33}" presName="invisiNode" presStyleLbl="node1" presStyleIdx="0" presStyleCnt="3"/>
      <dgm:spPr/>
    </dgm:pt>
    <dgm:pt modelId="{4416324A-EC39-4271-B26D-13D759A33FA0}" type="pres">
      <dgm:prSet presAssocID="{3C3F98C0-2B8C-4AD7-96E4-2FD452C7BF33}" presName="imagNode" presStyleLbl="fgImgPlace1" presStyleIdx="0" presStyleCnt="3" custScaleX="140100" custScaleY="142020"/>
      <dgm:spPr>
        <a:blipFill rotWithShape="0">
          <a:blip xmlns:r="http://schemas.openxmlformats.org/officeDocument/2006/relationships" r:embed="rId1"/>
          <a:stretch>
            <a:fillRect/>
          </a:stretch>
        </a:blipFill>
      </dgm:spPr>
    </dgm:pt>
    <dgm:pt modelId="{B42E44C7-ADB1-461F-A5AA-0BD759695DC0}" type="pres">
      <dgm:prSet presAssocID="{C8A632CB-4975-4022-8C69-4BC1F3597054}" presName="sibTrans" presStyleLbl="sibTrans2D1" presStyleIdx="0" presStyleCnt="0"/>
      <dgm:spPr/>
    </dgm:pt>
    <dgm:pt modelId="{B3C74587-FCD7-4595-B6E4-3A6BC51EEB16}" type="pres">
      <dgm:prSet presAssocID="{31857722-CD7E-45E0-A58E-ED98CE99BC93}" presName="compNode" presStyleCnt="0"/>
      <dgm:spPr/>
    </dgm:pt>
    <dgm:pt modelId="{B0D6F1F6-1C97-4688-8DEE-759896C453A1}" type="pres">
      <dgm:prSet presAssocID="{31857722-CD7E-45E0-A58E-ED98CE99BC93}" presName="bkgdShape" presStyleLbl="node1" presStyleIdx="1" presStyleCnt="3" custLinFactNeighborX="-1021" custLinFactNeighborY="1869"/>
      <dgm:spPr/>
    </dgm:pt>
    <dgm:pt modelId="{0E42AE29-037E-44EC-BF20-D1CE702E1CAC}" type="pres">
      <dgm:prSet presAssocID="{31857722-CD7E-45E0-A58E-ED98CE99BC93}" presName="nodeTx" presStyleLbl="node1" presStyleIdx="1" presStyleCnt="3">
        <dgm:presLayoutVars>
          <dgm:bulletEnabled val="1"/>
        </dgm:presLayoutVars>
      </dgm:prSet>
      <dgm:spPr/>
    </dgm:pt>
    <dgm:pt modelId="{E87F03A4-AFB7-4D0C-89C3-13F514077EC5}" type="pres">
      <dgm:prSet presAssocID="{31857722-CD7E-45E0-A58E-ED98CE99BC93}" presName="invisiNode" presStyleLbl="node1" presStyleIdx="1" presStyleCnt="3"/>
      <dgm:spPr/>
    </dgm:pt>
    <dgm:pt modelId="{D409E0BC-D93B-4F87-82B7-B80635ECCEDF}" type="pres">
      <dgm:prSet presAssocID="{31857722-CD7E-45E0-A58E-ED98CE99BC93}" presName="imagNode" presStyleLbl="fgImgPlace1" presStyleIdx="1" presStyleCnt="3" custScaleX="154359" custScaleY="136764" custLinFactNeighborX="-676" custLinFactNeighborY="2628"/>
      <dgm:spPr>
        <a:blipFill rotWithShape="0">
          <a:blip xmlns:r="http://schemas.openxmlformats.org/officeDocument/2006/relationships" r:embed="rId2"/>
          <a:stretch>
            <a:fillRect/>
          </a:stretch>
        </a:blipFill>
      </dgm:spPr>
    </dgm:pt>
    <dgm:pt modelId="{8FAEFCFF-B2A0-46EC-BCFE-8323DE93E402}" type="pres">
      <dgm:prSet presAssocID="{01154319-94F9-4ED9-86EB-653F6F68229B}" presName="sibTrans" presStyleLbl="sibTrans2D1" presStyleIdx="0" presStyleCnt="0"/>
      <dgm:spPr/>
    </dgm:pt>
    <dgm:pt modelId="{979DDFF3-3EE3-46A2-B789-9F370C16A6BF}" type="pres">
      <dgm:prSet presAssocID="{B116F503-D3AD-49A8-83FD-660877E9D915}" presName="compNode" presStyleCnt="0"/>
      <dgm:spPr/>
    </dgm:pt>
    <dgm:pt modelId="{FE5E5EF1-808E-43DC-88D4-24487F021213}" type="pres">
      <dgm:prSet presAssocID="{B116F503-D3AD-49A8-83FD-660877E9D915}" presName="bkgdShape" presStyleLbl="node1" presStyleIdx="2" presStyleCnt="3"/>
      <dgm:spPr/>
    </dgm:pt>
    <dgm:pt modelId="{DFADEB4D-4BD1-4678-99C0-2C18ABBD4FAB}" type="pres">
      <dgm:prSet presAssocID="{B116F503-D3AD-49A8-83FD-660877E9D915}" presName="nodeTx" presStyleLbl="node1" presStyleIdx="2" presStyleCnt="3">
        <dgm:presLayoutVars>
          <dgm:bulletEnabled val="1"/>
        </dgm:presLayoutVars>
      </dgm:prSet>
      <dgm:spPr/>
    </dgm:pt>
    <dgm:pt modelId="{4EC1AFBE-5E4A-40AB-B416-EBAA59A4F74A}" type="pres">
      <dgm:prSet presAssocID="{B116F503-D3AD-49A8-83FD-660877E9D915}" presName="invisiNode" presStyleLbl="node1" presStyleIdx="2" presStyleCnt="3"/>
      <dgm:spPr/>
    </dgm:pt>
    <dgm:pt modelId="{A5506184-4980-4992-8658-41B42CD0FBC6}" type="pres">
      <dgm:prSet presAssocID="{B116F503-D3AD-49A8-83FD-660877E9D915}" presName="imagNode" presStyleLbl="fgImgPlace1" presStyleIdx="2" presStyleCnt="3" custScaleX="137613" custScaleY="124914" custLinFactNeighborX="-1243" custLinFactNeighborY="-5561"/>
      <dgm:spPr>
        <a:blipFill rotWithShape="0">
          <a:blip xmlns:r="http://schemas.openxmlformats.org/officeDocument/2006/relationships" r:embed="rId3"/>
          <a:stretch>
            <a:fillRect/>
          </a:stretch>
        </a:blipFill>
      </dgm:spPr>
    </dgm:pt>
  </dgm:ptLst>
  <dgm:cxnLst>
    <dgm:cxn modelId="{31D26704-BA94-4119-AE03-7C0D489C6BC2}" type="presOf" srcId="{88E97CAC-8911-4A9E-A6A5-3496E8C77042}" destId="{81C882A1-C69F-4A6E-9DEC-899FE334C1E5}" srcOrd="0" destOrd="0" presId="urn:microsoft.com/office/officeart/2005/8/layout/hList7"/>
    <dgm:cxn modelId="{04A7C60B-297E-4898-9864-9D55645DE277}" type="presOf" srcId="{C8A632CB-4975-4022-8C69-4BC1F3597054}" destId="{B42E44C7-ADB1-461F-A5AA-0BD759695DC0}" srcOrd="0" destOrd="0" presId="urn:microsoft.com/office/officeart/2005/8/layout/hList7"/>
    <dgm:cxn modelId="{3D5D252B-2A8E-46B8-8E8B-FB0B24007C47}" type="presOf" srcId="{B116F503-D3AD-49A8-83FD-660877E9D915}" destId="{FE5E5EF1-808E-43DC-88D4-24487F021213}" srcOrd="0" destOrd="0" presId="urn:microsoft.com/office/officeart/2005/8/layout/hList7"/>
    <dgm:cxn modelId="{BB72F330-1AA3-4442-98E0-AAFB93C8FDCF}" type="presOf" srcId="{01154319-94F9-4ED9-86EB-653F6F68229B}" destId="{8FAEFCFF-B2A0-46EC-BCFE-8323DE93E402}" srcOrd="0" destOrd="0" presId="urn:microsoft.com/office/officeart/2005/8/layout/hList7"/>
    <dgm:cxn modelId="{05C56537-F262-4318-A996-3F185761C754}" srcId="{88E97CAC-8911-4A9E-A6A5-3496E8C77042}" destId="{31857722-CD7E-45E0-A58E-ED98CE99BC93}" srcOrd="1" destOrd="0" parTransId="{8F52AF8B-EDBA-460D-B3AE-5D097BCD5785}" sibTransId="{01154319-94F9-4ED9-86EB-653F6F68229B}"/>
    <dgm:cxn modelId="{6CE37942-244B-4CE2-B4EC-3CBD9AC3D888}" type="presOf" srcId="{B116F503-D3AD-49A8-83FD-660877E9D915}" destId="{DFADEB4D-4BD1-4678-99C0-2C18ABBD4FAB}" srcOrd="1" destOrd="0" presId="urn:microsoft.com/office/officeart/2005/8/layout/hList7"/>
    <dgm:cxn modelId="{2A79F858-78B3-45B1-BDE7-90CA09CAE73A}" type="presOf" srcId="{31857722-CD7E-45E0-A58E-ED98CE99BC93}" destId="{0E42AE29-037E-44EC-BF20-D1CE702E1CAC}" srcOrd="1" destOrd="0" presId="urn:microsoft.com/office/officeart/2005/8/layout/hList7"/>
    <dgm:cxn modelId="{2447BA75-1C04-43B2-8D43-02F3C2A982FF}" srcId="{88E97CAC-8911-4A9E-A6A5-3496E8C77042}" destId="{B116F503-D3AD-49A8-83FD-660877E9D915}" srcOrd="2" destOrd="0" parTransId="{0CB4DC63-8896-42FF-BADD-3A65A5EBC1F6}" sibTransId="{F9D32A4F-10A1-42DD-8FFE-D5107F4A64E2}"/>
    <dgm:cxn modelId="{6CA999B3-BE83-4BB4-933A-9669887C2E30}" type="presOf" srcId="{3C3F98C0-2B8C-4AD7-96E4-2FD452C7BF33}" destId="{89A059DD-26EE-4DFA-9763-FF342D5CDD3A}" srcOrd="0" destOrd="0" presId="urn:microsoft.com/office/officeart/2005/8/layout/hList7"/>
    <dgm:cxn modelId="{888A1FB9-A22C-4768-A5C8-9F57410A79BB}" type="presOf" srcId="{31857722-CD7E-45E0-A58E-ED98CE99BC93}" destId="{B0D6F1F6-1C97-4688-8DEE-759896C453A1}" srcOrd="0" destOrd="0" presId="urn:microsoft.com/office/officeart/2005/8/layout/hList7"/>
    <dgm:cxn modelId="{21A24CDF-717B-4C3A-A083-AEF7F390CB71}" srcId="{88E97CAC-8911-4A9E-A6A5-3496E8C77042}" destId="{3C3F98C0-2B8C-4AD7-96E4-2FD452C7BF33}" srcOrd="0" destOrd="0" parTransId="{65883D1F-1532-4E69-9A86-3D75D11D1D85}" sibTransId="{C8A632CB-4975-4022-8C69-4BC1F3597054}"/>
    <dgm:cxn modelId="{CE4CBCF4-B2FA-4F5A-AA5F-B97F1DA90FBE}" type="presOf" srcId="{3C3F98C0-2B8C-4AD7-96E4-2FD452C7BF33}" destId="{5BD16432-804D-4F7C-A3F2-9E3D6ED609B0}" srcOrd="1" destOrd="0" presId="urn:microsoft.com/office/officeart/2005/8/layout/hList7"/>
    <dgm:cxn modelId="{D82954C1-3D4E-4515-88EE-1AB67910AD5E}" type="presParOf" srcId="{81C882A1-C69F-4A6E-9DEC-899FE334C1E5}" destId="{C11EF1E2-923D-4AFB-9201-92464AB7304B}" srcOrd="0" destOrd="0" presId="urn:microsoft.com/office/officeart/2005/8/layout/hList7"/>
    <dgm:cxn modelId="{702D30E5-B6EC-4F1A-9F72-F53EDABD2CC1}" type="presParOf" srcId="{81C882A1-C69F-4A6E-9DEC-899FE334C1E5}" destId="{D2674980-C96C-4A12-A9FD-0BB8C7530A12}" srcOrd="1" destOrd="0" presId="urn:microsoft.com/office/officeart/2005/8/layout/hList7"/>
    <dgm:cxn modelId="{02B5418C-150E-445A-8CE9-57B6AA05E092}" type="presParOf" srcId="{D2674980-C96C-4A12-A9FD-0BB8C7530A12}" destId="{7432BAA6-5EE3-488E-8C51-97AFC85E07BE}" srcOrd="0" destOrd="0" presId="urn:microsoft.com/office/officeart/2005/8/layout/hList7"/>
    <dgm:cxn modelId="{4169F542-C430-4461-9B93-8E9EADC33DA8}" type="presParOf" srcId="{7432BAA6-5EE3-488E-8C51-97AFC85E07BE}" destId="{89A059DD-26EE-4DFA-9763-FF342D5CDD3A}" srcOrd="0" destOrd="0" presId="urn:microsoft.com/office/officeart/2005/8/layout/hList7"/>
    <dgm:cxn modelId="{65D50782-95EA-4A0B-8C0D-C82ADA666599}" type="presParOf" srcId="{7432BAA6-5EE3-488E-8C51-97AFC85E07BE}" destId="{5BD16432-804D-4F7C-A3F2-9E3D6ED609B0}" srcOrd="1" destOrd="0" presId="urn:microsoft.com/office/officeart/2005/8/layout/hList7"/>
    <dgm:cxn modelId="{6547145B-5CAC-4894-A572-742EB60F489C}" type="presParOf" srcId="{7432BAA6-5EE3-488E-8C51-97AFC85E07BE}" destId="{41D55B24-EAF0-48BB-818F-3A0C92BCB966}" srcOrd="2" destOrd="0" presId="urn:microsoft.com/office/officeart/2005/8/layout/hList7"/>
    <dgm:cxn modelId="{A2E755F9-EB53-4741-AFC5-208FAE13DCB3}" type="presParOf" srcId="{7432BAA6-5EE3-488E-8C51-97AFC85E07BE}" destId="{4416324A-EC39-4271-B26D-13D759A33FA0}" srcOrd="3" destOrd="0" presId="urn:microsoft.com/office/officeart/2005/8/layout/hList7"/>
    <dgm:cxn modelId="{448C72D8-1F93-430D-8945-44DF8746BBD2}" type="presParOf" srcId="{D2674980-C96C-4A12-A9FD-0BB8C7530A12}" destId="{B42E44C7-ADB1-461F-A5AA-0BD759695DC0}" srcOrd="1" destOrd="0" presId="urn:microsoft.com/office/officeart/2005/8/layout/hList7"/>
    <dgm:cxn modelId="{627E9208-73B2-480E-AB01-EDB0A4F09F9E}" type="presParOf" srcId="{D2674980-C96C-4A12-A9FD-0BB8C7530A12}" destId="{B3C74587-FCD7-4595-B6E4-3A6BC51EEB16}" srcOrd="2" destOrd="0" presId="urn:microsoft.com/office/officeart/2005/8/layout/hList7"/>
    <dgm:cxn modelId="{3BF000F5-95CC-4A11-8A20-DA224E9FD1A9}" type="presParOf" srcId="{B3C74587-FCD7-4595-B6E4-3A6BC51EEB16}" destId="{B0D6F1F6-1C97-4688-8DEE-759896C453A1}" srcOrd="0" destOrd="0" presId="urn:microsoft.com/office/officeart/2005/8/layout/hList7"/>
    <dgm:cxn modelId="{146BC5AC-64B2-4A12-835D-A3C2371631CE}" type="presParOf" srcId="{B3C74587-FCD7-4595-B6E4-3A6BC51EEB16}" destId="{0E42AE29-037E-44EC-BF20-D1CE702E1CAC}" srcOrd="1" destOrd="0" presId="urn:microsoft.com/office/officeart/2005/8/layout/hList7"/>
    <dgm:cxn modelId="{0928AD88-4293-4863-B8D6-F7A94651F3FA}" type="presParOf" srcId="{B3C74587-FCD7-4595-B6E4-3A6BC51EEB16}" destId="{E87F03A4-AFB7-4D0C-89C3-13F514077EC5}" srcOrd="2" destOrd="0" presId="urn:microsoft.com/office/officeart/2005/8/layout/hList7"/>
    <dgm:cxn modelId="{7FF9B1B5-8771-40C5-9076-C731BD9B9228}" type="presParOf" srcId="{B3C74587-FCD7-4595-B6E4-3A6BC51EEB16}" destId="{D409E0BC-D93B-4F87-82B7-B80635ECCEDF}" srcOrd="3" destOrd="0" presId="urn:microsoft.com/office/officeart/2005/8/layout/hList7"/>
    <dgm:cxn modelId="{DD5326B8-D60D-4F45-9724-4CFA51A34EB4}" type="presParOf" srcId="{D2674980-C96C-4A12-A9FD-0BB8C7530A12}" destId="{8FAEFCFF-B2A0-46EC-BCFE-8323DE93E402}" srcOrd="3" destOrd="0" presId="urn:microsoft.com/office/officeart/2005/8/layout/hList7"/>
    <dgm:cxn modelId="{274CDE8C-BC3F-472E-B82B-5F6B222C6A4A}" type="presParOf" srcId="{D2674980-C96C-4A12-A9FD-0BB8C7530A12}" destId="{979DDFF3-3EE3-46A2-B789-9F370C16A6BF}" srcOrd="4" destOrd="0" presId="urn:microsoft.com/office/officeart/2005/8/layout/hList7"/>
    <dgm:cxn modelId="{A5374609-ACBB-42A5-9893-1DB6DF80C065}" type="presParOf" srcId="{979DDFF3-3EE3-46A2-B789-9F370C16A6BF}" destId="{FE5E5EF1-808E-43DC-88D4-24487F021213}" srcOrd="0" destOrd="0" presId="urn:microsoft.com/office/officeart/2005/8/layout/hList7"/>
    <dgm:cxn modelId="{D05A36FB-341C-4A5F-8F3C-5BDBDE583EF1}" type="presParOf" srcId="{979DDFF3-3EE3-46A2-B789-9F370C16A6BF}" destId="{DFADEB4D-4BD1-4678-99C0-2C18ABBD4FAB}" srcOrd="1" destOrd="0" presId="urn:microsoft.com/office/officeart/2005/8/layout/hList7"/>
    <dgm:cxn modelId="{BA07CB50-01A6-408C-96DD-BA5BD5AC533B}" type="presParOf" srcId="{979DDFF3-3EE3-46A2-B789-9F370C16A6BF}" destId="{4EC1AFBE-5E4A-40AB-B416-EBAA59A4F74A}" srcOrd="2" destOrd="0" presId="urn:microsoft.com/office/officeart/2005/8/layout/hList7"/>
    <dgm:cxn modelId="{D04EA37E-5F1B-4D7B-8D87-CCE00C496B60}" type="presParOf" srcId="{979DDFF3-3EE3-46A2-B789-9F370C16A6BF}" destId="{A5506184-4980-4992-8658-41B42CD0FBC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059DD-26EE-4DFA-9763-FF342D5CDD3A}">
      <dsp:nvSpPr>
        <dsp:cNvPr id="0" name=""/>
        <dsp:cNvSpPr/>
      </dsp:nvSpPr>
      <dsp:spPr>
        <a:xfrm>
          <a:off x="3503" y="20498"/>
          <a:ext cx="2337516" cy="411480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itchFamily="18" charset="0"/>
              <a:cs typeface="Times New Roman" pitchFamily="18" charset="0"/>
            </a:rPr>
            <a:t>Human Rights</a:t>
          </a:r>
        </a:p>
        <a:p>
          <a:pPr marL="0" lvl="0" indent="0" algn="ctr" defTabSz="1066800">
            <a:lnSpc>
              <a:spcPct val="90000"/>
            </a:lnSpc>
            <a:spcBef>
              <a:spcPct val="0"/>
            </a:spcBef>
            <a:spcAft>
              <a:spcPct val="35000"/>
            </a:spcAft>
            <a:buNone/>
          </a:pPr>
          <a:r>
            <a:rPr lang="en-US" sz="2400" b="1" kern="1200" dirty="0">
              <a:latin typeface="Times New Roman" pitchFamily="18" charset="0"/>
              <a:cs typeface="Times New Roman" pitchFamily="18" charset="0"/>
            </a:rPr>
            <a:t>Social Justice</a:t>
          </a:r>
        </a:p>
      </dsp:txBody>
      <dsp:txXfrm>
        <a:off x="3503" y="1666418"/>
        <a:ext cx="2337516" cy="1645920"/>
      </dsp:txXfrm>
    </dsp:sp>
    <dsp:sp modelId="{4416324A-EC39-4271-B26D-13D759A33FA0}">
      <dsp:nvSpPr>
        <dsp:cNvPr id="0" name=""/>
        <dsp:cNvSpPr/>
      </dsp:nvSpPr>
      <dsp:spPr>
        <a:xfrm>
          <a:off x="213913" y="-20498"/>
          <a:ext cx="1919689" cy="1945998"/>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6F1F6-1C97-4688-8DEE-759896C453A1}">
      <dsp:nvSpPr>
        <dsp:cNvPr id="0" name=""/>
        <dsp:cNvSpPr/>
      </dsp:nvSpPr>
      <dsp:spPr>
        <a:xfrm>
          <a:off x="2388775" y="2493"/>
          <a:ext cx="2337516" cy="411480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UBUNTU (</a:t>
          </a:r>
          <a:r>
            <a:rPr lang="en-US" sz="2400" b="1" kern="1200" dirty="0" err="1"/>
            <a:t>Humaninmess</a:t>
          </a:r>
          <a:r>
            <a:rPr lang="en-US" sz="2400" b="1" kern="1200" dirty="0"/>
            <a:t>)</a:t>
          </a:r>
        </a:p>
      </dsp:txBody>
      <dsp:txXfrm>
        <a:off x="2388775" y="1648413"/>
        <a:ext cx="2337516" cy="1645920"/>
      </dsp:txXfrm>
    </dsp:sp>
    <dsp:sp modelId="{D409E0BC-D93B-4F87-82B7-B80635ECCEDF}">
      <dsp:nvSpPr>
        <dsp:cNvPr id="0" name=""/>
        <dsp:cNvSpPr/>
      </dsp:nvSpPr>
      <dsp:spPr>
        <a:xfrm>
          <a:off x="2514601" y="33515"/>
          <a:ext cx="2115070" cy="1873979"/>
        </a:xfrm>
        <a:prstGeom prst="ellipse">
          <a:avLst/>
        </a:prstGeom>
        <a:blipFill rotWithShape="0">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E5EF1-808E-43DC-88D4-24487F021213}">
      <dsp:nvSpPr>
        <dsp:cNvPr id="0" name=""/>
        <dsp:cNvSpPr/>
      </dsp:nvSpPr>
      <dsp:spPr>
        <a:xfrm>
          <a:off x="4820283" y="0"/>
          <a:ext cx="2337516" cy="411480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itchFamily="18" charset="0"/>
              <a:cs typeface="Times New Roman" pitchFamily="18" charset="0"/>
            </a:rPr>
            <a:t>UBUTWARI (Heroism)</a:t>
          </a:r>
        </a:p>
        <a:p>
          <a:pPr marL="0" lvl="0" indent="0" algn="ctr" defTabSz="1066800">
            <a:lnSpc>
              <a:spcPct val="90000"/>
            </a:lnSpc>
            <a:spcBef>
              <a:spcPct val="0"/>
            </a:spcBef>
            <a:spcAft>
              <a:spcPct val="35000"/>
            </a:spcAft>
            <a:buNone/>
          </a:pPr>
          <a:r>
            <a:rPr lang="en-US" sz="2400" b="1" kern="1200" dirty="0">
              <a:latin typeface="Times New Roman" pitchFamily="18" charset="0"/>
              <a:cs typeface="Times New Roman" pitchFamily="18" charset="0"/>
            </a:rPr>
            <a:t>UBUMWE (Unity)</a:t>
          </a:r>
        </a:p>
      </dsp:txBody>
      <dsp:txXfrm>
        <a:off x="4820283" y="1645920"/>
        <a:ext cx="2337516" cy="1645920"/>
      </dsp:txXfrm>
    </dsp:sp>
    <dsp:sp modelId="{A5506184-4980-4992-8658-41B42CD0FBC6}">
      <dsp:nvSpPr>
        <dsp:cNvPr id="0" name=""/>
        <dsp:cNvSpPr/>
      </dsp:nvSpPr>
      <dsp:spPr>
        <a:xfrm>
          <a:off x="5029203" y="0"/>
          <a:ext cx="1885612" cy="1711607"/>
        </a:xfrm>
        <a:prstGeom prst="ellipse">
          <a:avLst/>
        </a:prstGeom>
        <a:blipFill rotWithShape="0">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EF1E2-923D-4AFB-9201-92464AB7304B}">
      <dsp:nvSpPr>
        <dsp:cNvPr id="0" name=""/>
        <dsp:cNvSpPr/>
      </dsp:nvSpPr>
      <dsp:spPr>
        <a:xfrm>
          <a:off x="286511" y="3291840"/>
          <a:ext cx="6589776" cy="617220"/>
        </a:xfrm>
        <a:prstGeom prst="lef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B63963-A6B8-9182-927C-F6C3E125E05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CF622CE-CCFE-E159-5984-3FB21427D3B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9B52043-7CD5-DA45-9BF8-064C8C1C2260}" type="datetimeFigureOut">
              <a:rPr lang="en-US"/>
              <a:pPr>
                <a:defRPr/>
              </a:pPr>
              <a:t>3/7/25</a:t>
            </a:fld>
            <a:endParaRPr lang="en-US"/>
          </a:p>
        </p:txBody>
      </p:sp>
      <p:sp>
        <p:nvSpPr>
          <p:cNvPr id="4" name="Footer Placeholder 3">
            <a:extLst>
              <a:ext uri="{FF2B5EF4-FFF2-40B4-BE49-F238E27FC236}">
                <a16:creationId xmlns:a16="http://schemas.microsoft.com/office/drawing/2014/main" id="{9E5F719F-BAFB-307D-19EC-A0F391456FF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C2331C88-3724-E897-5B04-A088B3621C6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CE713A9-3922-144B-8D9D-BF47347C01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B961E-CD14-E0EF-8EE5-46E44DAC41A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39A7FCF-8FC5-0A57-4254-98EB127442C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C8E7DAF-888A-B849-BDE7-AB4455438D26}" type="datetimeFigureOut">
              <a:rPr lang="en-US"/>
              <a:pPr>
                <a:defRPr/>
              </a:pPr>
              <a:t>3/7/25</a:t>
            </a:fld>
            <a:endParaRPr lang="en-US"/>
          </a:p>
        </p:txBody>
      </p:sp>
      <p:sp>
        <p:nvSpPr>
          <p:cNvPr id="4" name="Slide Image Placeholder 3">
            <a:extLst>
              <a:ext uri="{FF2B5EF4-FFF2-40B4-BE49-F238E27FC236}">
                <a16:creationId xmlns:a16="http://schemas.microsoft.com/office/drawing/2014/main" id="{49AED57D-CD85-A95D-FF22-2490D4DCD61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8408178-B007-3A58-5320-A09B93A5E62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06951A-9F01-953B-08F8-15E4C59262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CF31F26-6BBB-DD52-8D3D-8732AF2489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4A9DD0-BEAD-4844-9C45-34DDD08288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6267FAF-2E99-8B4F-8063-7F0EFCF4F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84A8569-96AE-7F00-D2B0-66EB8FE25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F8FA8FE2-E96D-1FAA-9AF7-AE3D39AB9B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CEABD1-8432-5E43-BD66-628DD15F5B0C}" type="slidenum">
              <a:rPr lang="en-US" altLang="en-US" smtClean="0"/>
              <a:pPr>
                <a:spcBef>
                  <a:spcPct val="0"/>
                </a:spcBef>
              </a:pPr>
              <a:t>1</a:t>
            </a:fld>
            <a:endParaRPr lang="en-US" altLang="en-US"/>
          </a:p>
        </p:txBody>
      </p:sp>
      <p:sp>
        <p:nvSpPr>
          <p:cNvPr id="20485" name="Header Placeholder 4">
            <a:extLst>
              <a:ext uri="{FF2B5EF4-FFF2-40B4-BE49-F238E27FC236}">
                <a16:creationId xmlns:a16="http://schemas.microsoft.com/office/drawing/2014/main" id="{136DF626-595D-B76C-0C78-542D6D45EB8A}"/>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DA86A13-1883-F249-1382-62210EA6A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89B15ED-5143-4930-7A9B-C5DA57A3F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DB2C3CC5-223D-1A9B-D305-BDA40A4B2A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C6372A-CA98-0343-B261-6AF8B9A5270E}" type="slidenum">
              <a:rPr lang="en-US" altLang="en-US" smtClean="0"/>
              <a:pPr>
                <a:spcBef>
                  <a:spcPct val="0"/>
                </a:spcBef>
              </a:pPr>
              <a:t>42</a:t>
            </a:fld>
            <a:endParaRPr lang="en-US" altLang="en-US"/>
          </a:p>
        </p:txBody>
      </p:sp>
      <p:sp>
        <p:nvSpPr>
          <p:cNvPr id="29701" name="Header Placeholder 4">
            <a:extLst>
              <a:ext uri="{FF2B5EF4-FFF2-40B4-BE49-F238E27FC236}">
                <a16:creationId xmlns:a16="http://schemas.microsoft.com/office/drawing/2014/main" id="{68D3331D-6669-32BA-BD83-16B8D16DA797}"/>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512B12E-FF76-EC83-5D55-F5446D3B65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0AE6F7-61E3-7B26-7C7A-4C0250F4F6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E4472DAC-D750-1EFE-0159-D9843B86931A}"/>
              </a:ext>
            </a:extLst>
          </p:cNvPr>
          <p:cNvSpPr>
            <a:spLocks noGrp="1"/>
          </p:cNvSpPr>
          <p:nvPr>
            <p:ph type="hdr" sz="quarter"/>
          </p:nvPr>
        </p:nvSpPr>
        <p:spPr/>
        <p:txBody>
          <a:bodyPr/>
          <a:lstStyle/>
          <a:p>
            <a:pPr>
              <a:defRPr/>
            </a:pPr>
            <a:endParaRPr lang="en-US"/>
          </a:p>
        </p:txBody>
      </p:sp>
      <p:sp>
        <p:nvSpPr>
          <p:cNvPr id="23557" name="Slide Number Placeholder 4">
            <a:extLst>
              <a:ext uri="{FF2B5EF4-FFF2-40B4-BE49-F238E27FC236}">
                <a16:creationId xmlns:a16="http://schemas.microsoft.com/office/drawing/2014/main" id="{0A1A65B7-8527-B582-8B3D-B71B41B83B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AB58DE-7DFB-1743-99B3-B7AD2B806EB4}"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E1D55A9-6490-C1A2-EE6F-38A2629D28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BD9C710-6065-4FF8-2F00-1D5EEACF62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1BD105E9-E846-2922-B417-F43542CB2CCD}"/>
              </a:ext>
            </a:extLst>
          </p:cNvPr>
          <p:cNvSpPr>
            <a:spLocks noGrp="1"/>
          </p:cNvSpPr>
          <p:nvPr>
            <p:ph type="hdr" sz="quarter"/>
          </p:nvPr>
        </p:nvSpPr>
        <p:spPr/>
        <p:txBody>
          <a:bodyPr/>
          <a:lstStyle/>
          <a:p>
            <a:pPr>
              <a:defRPr/>
            </a:pPr>
            <a:endParaRPr lang="en-US"/>
          </a:p>
        </p:txBody>
      </p:sp>
      <p:sp>
        <p:nvSpPr>
          <p:cNvPr id="26629" name="Slide Number Placeholder 4">
            <a:extLst>
              <a:ext uri="{FF2B5EF4-FFF2-40B4-BE49-F238E27FC236}">
                <a16:creationId xmlns:a16="http://schemas.microsoft.com/office/drawing/2014/main" id="{ED84E5EF-3F52-0A72-4F60-361E253307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7F3566-92F1-8246-85CD-C2E5342C6306}"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D9A3276-B900-C9B1-0E79-86238342D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76AD71C-B58C-DC1F-DAEC-AC27BEE46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6B9A4F24-0CFE-3A74-8821-EAC06B96E133}"/>
              </a:ext>
            </a:extLst>
          </p:cNvPr>
          <p:cNvSpPr>
            <a:spLocks noGrp="1"/>
          </p:cNvSpPr>
          <p:nvPr>
            <p:ph type="hdr" sz="quarter"/>
          </p:nvPr>
        </p:nvSpPr>
        <p:spPr/>
        <p:txBody>
          <a:bodyPr/>
          <a:lstStyle/>
          <a:p>
            <a:pPr>
              <a:defRPr/>
            </a:pPr>
            <a:endParaRPr lang="en-US"/>
          </a:p>
        </p:txBody>
      </p:sp>
      <p:sp>
        <p:nvSpPr>
          <p:cNvPr id="38917" name="Slide Number Placeholder 4">
            <a:extLst>
              <a:ext uri="{FF2B5EF4-FFF2-40B4-BE49-F238E27FC236}">
                <a16:creationId xmlns:a16="http://schemas.microsoft.com/office/drawing/2014/main" id="{36C0393D-A6C9-204C-4C3B-53656C38F3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22E072-5984-B140-8E93-4A96BC78AFAC}"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7FC3269-FB37-BE81-9B87-CA2327290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4B35FA0-319B-D25E-039F-746692C7C4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F647454C-3331-A0DE-0C26-661996EA6B0C}"/>
              </a:ext>
            </a:extLst>
          </p:cNvPr>
          <p:cNvSpPr>
            <a:spLocks noGrp="1"/>
          </p:cNvSpPr>
          <p:nvPr>
            <p:ph type="hdr" sz="quarter"/>
          </p:nvPr>
        </p:nvSpPr>
        <p:spPr/>
        <p:txBody>
          <a:bodyPr/>
          <a:lstStyle/>
          <a:p>
            <a:pPr>
              <a:defRPr/>
            </a:pPr>
            <a:endParaRPr lang="en-US"/>
          </a:p>
        </p:txBody>
      </p:sp>
      <p:sp>
        <p:nvSpPr>
          <p:cNvPr id="41989" name="Slide Number Placeholder 4">
            <a:extLst>
              <a:ext uri="{FF2B5EF4-FFF2-40B4-BE49-F238E27FC236}">
                <a16:creationId xmlns:a16="http://schemas.microsoft.com/office/drawing/2014/main" id="{7C86536F-D391-E4D9-6EE5-002F0524E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DE6477-C18D-3A48-905A-985753CCD29E}"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7CCC2C8-DE35-DFFF-05CA-72B5DC5020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D4529D4-FD97-FAA3-C33F-43032A6C6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B0BA61E0-65C3-E931-5474-ADA2CC195066}"/>
              </a:ext>
            </a:extLst>
          </p:cNvPr>
          <p:cNvSpPr>
            <a:spLocks noGrp="1"/>
          </p:cNvSpPr>
          <p:nvPr>
            <p:ph type="hdr" sz="quarter"/>
          </p:nvPr>
        </p:nvSpPr>
        <p:spPr/>
        <p:txBody>
          <a:bodyPr/>
          <a:lstStyle/>
          <a:p>
            <a:pPr>
              <a:defRPr/>
            </a:pPr>
            <a:endParaRPr lang="en-US"/>
          </a:p>
        </p:txBody>
      </p:sp>
      <p:sp>
        <p:nvSpPr>
          <p:cNvPr id="44037" name="Slide Number Placeholder 4">
            <a:extLst>
              <a:ext uri="{FF2B5EF4-FFF2-40B4-BE49-F238E27FC236}">
                <a16:creationId xmlns:a16="http://schemas.microsoft.com/office/drawing/2014/main" id="{A72A7296-4C77-56E6-D40F-21B23ADB0A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87274F-61D4-D14F-B4B8-C3A7284EF0AB}"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23DE3A4-D7EE-57CD-3D4F-C4ACD36579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2C1A1B8-BF6C-5EC9-1B31-D75FECA2B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4F5F091F-3AFD-C3F2-FFE7-2CF9A7F3F89F}"/>
              </a:ext>
            </a:extLst>
          </p:cNvPr>
          <p:cNvSpPr>
            <a:spLocks noGrp="1"/>
          </p:cNvSpPr>
          <p:nvPr>
            <p:ph type="hdr" sz="quarter"/>
          </p:nvPr>
        </p:nvSpPr>
        <p:spPr/>
        <p:txBody>
          <a:bodyPr/>
          <a:lstStyle/>
          <a:p>
            <a:pPr>
              <a:defRPr/>
            </a:pPr>
            <a:endParaRPr lang="en-US"/>
          </a:p>
        </p:txBody>
      </p:sp>
      <p:sp>
        <p:nvSpPr>
          <p:cNvPr id="46085" name="Slide Number Placeholder 4">
            <a:extLst>
              <a:ext uri="{FF2B5EF4-FFF2-40B4-BE49-F238E27FC236}">
                <a16:creationId xmlns:a16="http://schemas.microsoft.com/office/drawing/2014/main" id="{C582DC92-28AC-43D3-62C1-A113CA57A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B6FB47-2B8E-8649-89A4-EA58DA7E3DB0}"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25DB714-E9D6-5950-C56D-BE6EB86A57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8A6F080-0AA1-8B66-3B8D-4444D82F88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7B1D5150-6046-A397-E8A1-DFE568F3D121}"/>
              </a:ext>
            </a:extLst>
          </p:cNvPr>
          <p:cNvSpPr>
            <a:spLocks noGrp="1"/>
          </p:cNvSpPr>
          <p:nvPr>
            <p:ph type="hdr" sz="quarter"/>
          </p:nvPr>
        </p:nvSpPr>
        <p:spPr/>
        <p:txBody>
          <a:bodyPr/>
          <a:lstStyle/>
          <a:p>
            <a:pPr>
              <a:defRPr/>
            </a:pPr>
            <a:endParaRPr lang="en-US"/>
          </a:p>
        </p:txBody>
      </p:sp>
      <p:sp>
        <p:nvSpPr>
          <p:cNvPr id="50181" name="Slide Number Placeholder 4">
            <a:extLst>
              <a:ext uri="{FF2B5EF4-FFF2-40B4-BE49-F238E27FC236}">
                <a16:creationId xmlns:a16="http://schemas.microsoft.com/office/drawing/2014/main" id="{C2D33A9F-16A5-1B24-0576-241CDC4365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A9880B-C8AB-C945-B8E9-A39E5C1D9EC0}"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EC72B90-4FBA-2C18-FEBB-6C816FE6AA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F2B5E7F-205C-3764-DCEE-9F841F2431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AFC5BA20-24D1-9FEF-0A56-92172ABBD890}"/>
              </a:ext>
            </a:extLst>
          </p:cNvPr>
          <p:cNvSpPr>
            <a:spLocks noGrp="1"/>
          </p:cNvSpPr>
          <p:nvPr>
            <p:ph type="hdr" sz="quarter"/>
          </p:nvPr>
        </p:nvSpPr>
        <p:spPr/>
        <p:txBody>
          <a:bodyPr/>
          <a:lstStyle/>
          <a:p>
            <a:pPr>
              <a:defRPr/>
            </a:pPr>
            <a:endParaRPr lang="en-US"/>
          </a:p>
        </p:txBody>
      </p:sp>
      <p:sp>
        <p:nvSpPr>
          <p:cNvPr id="55301" name="Slide Number Placeholder 4">
            <a:extLst>
              <a:ext uri="{FF2B5EF4-FFF2-40B4-BE49-F238E27FC236}">
                <a16:creationId xmlns:a16="http://schemas.microsoft.com/office/drawing/2014/main" id="{5BAB6D4C-798E-C46A-75E5-62C3E49944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A2C7F4-F521-FD4A-B13D-5A1F18C8EB3C}" type="slidenum">
              <a:rPr lang="en-US" altLang="en-US" smtClean="0"/>
              <a:pPr>
                <a:spcBef>
                  <a:spcPct val="0"/>
                </a:spcBef>
              </a:pPr>
              <a:t>34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CE996E9-AD58-AA1F-BEC2-9917A0A3F32D}"/>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5">
            <a:extLst>
              <a:ext uri="{FF2B5EF4-FFF2-40B4-BE49-F238E27FC236}">
                <a16:creationId xmlns:a16="http://schemas.microsoft.com/office/drawing/2014/main" id="{C4CC33C9-D782-E605-F187-2BA4C2486E70}"/>
              </a:ext>
            </a:extLst>
          </p:cNvPr>
          <p:cNvGrpSpPr>
            <a:grpSpLocks/>
          </p:cNvGrpSpPr>
          <p:nvPr/>
        </p:nvGrpSpPr>
        <p:grpSpPr bwMode="auto">
          <a:xfrm>
            <a:off x="-3175" y="4953000"/>
            <a:ext cx="9147175" cy="1911350"/>
            <a:chOff x="-3765" y="4832896"/>
            <a:chExt cx="9147765" cy="2032192"/>
          </a:xfrm>
        </p:grpSpPr>
        <p:sp>
          <p:nvSpPr>
            <p:cNvPr id="4" name="Freeform 15">
              <a:extLst>
                <a:ext uri="{FF2B5EF4-FFF2-40B4-BE49-F238E27FC236}">
                  <a16:creationId xmlns:a16="http://schemas.microsoft.com/office/drawing/2014/main" id="{B3F8875B-AF59-3DA5-C9DA-B495CD61CCCC}"/>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5" name="Freeform 18">
              <a:extLst>
                <a:ext uri="{FF2B5EF4-FFF2-40B4-BE49-F238E27FC236}">
                  <a16:creationId xmlns:a16="http://schemas.microsoft.com/office/drawing/2014/main" id="{59F72040-A21F-D45A-BDBB-A962DD7C23F2}"/>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Freeform 18">
              <a:extLst>
                <a:ext uri="{FF2B5EF4-FFF2-40B4-BE49-F238E27FC236}">
                  <a16:creationId xmlns:a16="http://schemas.microsoft.com/office/drawing/2014/main" id="{AA43CC21-0B75-C064-DBA8-5D5A37E45617}"/>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29358EED-0F74-E52C-4C3B-31C0FB023D1F}"/>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FBBF44E2-D936-3789-EDB9-4EBF891787FD}"/>
              </a:ext>
            </a:extLst>
          </p:cNvPr>
          <p:cNvSpPr>
            <a:spLocks noGrp="1"/>
          </p:cNvSpPr>
          <p:nvPr>
            <p:ph type="dt" sz="half" idx="10"/>
          </p:nvPr>
        </p:nvSpPr>
        <p:spPr/>
        <p:txBody>
          <a:bodyPr/>
          <a:lstStyle>
            <a:lvl1pPr>
              <a:defRPr>
                <a:solidFill>
                  <a:srgbClr val="FFFFFF"/>
                </a:solidFill>
              </a:defRPr>
            </a:lvl1pPr>
            <a:extLst/>
          </a:lstStyle>
          <a:p>
            <a:pPr>
              <a:defRPr/>
            </a:pPr>
            <a:fld id="{28B2BE3B-BA1F-974B-8D97-ECE95FD7078A}" type="datetime1">
              <a:rPr lang="en-GB"/>
              <a:pPr>
                <a:defRPr/>
              </a:pPr>
              <a:t>07/03/2025</a:t>
            </a:fld>
            <a:endParaRPr lang="en-US"/>
          </a:p>
        </p:txBody>
      </p:sp>
      <p:sp>
        <p:nvSpPr>
          <p:cNvPr id="10" name="Footer Placeholder 18">
            <a:extLst>
              <a:ext uri="{FF2B5EF4-FFF2-40B4-BE49-F238E27FC236}">
                <a16:creationId xmlns:a16="http://schemas.microsoft.com/office/drawing/2014/main" id="{72986458-9878-365E-313B-8DBBD400B902}"/>
              </a:ext>
            </a:extLst>
          </p:cNvPr>
          <p:cNvSpPr>
            <a:spLocks noGrp="1"/>
          </p:cNvSpPr>
          <p:nvPr>
            <p:ph type="ftr" sz="quarter" idx="11"/>
          </p:nvPr>
        </p:nvSpPr>
        <p:spPr/>
        <p:txBody>
          <a:bodyPr/>
          <a:lstStyle>
            <a:lvl1pPr>
              <a:defRPr>
                <a:solidFill>
                  <a:schemeClr val="accent1">
                    <a:tint val="20000"/>
                  </a:schemeClr>
                </a:solidFill>
              </a:defRPr>
            </a:lvl1pPr>
            <a:extLst/>
          </a:lstStyle>
          <a:p>
            <a:pPr>
              <a:defRPr/>
            </a:pPr>
            <a:r>
              <a:rPr lang="en-US"/>
              <a:t>Mfundo waUbuntu Annual Lecture delivered on 12 December 2024</a:t>
            </a:r>
          </a:p>
        </p:txBody>
      </p:sp>
      <p:sp>
        <p:nvSpPr>
          <p:cNvPr id="11" name="Slide Number Placeholder 26">
            <a:extLst>
              <a:ext uri="{FF2B5EF4-FFF2-40B4-BE49-F238E27FC236}">
                <a16:creationId xmlns:a16="http://schemas.microsoft.com/office/drawing/2014/main" id="{388AA3A8-BE25-424B-B99D-F24266FD6F86}"/>
              </a:ext>
            </a:extLst>
          </p:cNvPr>
          <p:cNvSpPr>
            <a:spLocks noGrp="1"/>
          </p:cNvSpPr>
          <p:nvPr>
            <p:ph type="sldNum" sz="quarter" idx="12"/>
          </p:nvPr>
        </p:nvSpPr>
        <p:spPr/>
        <p:txBody>
          <a:bodyPr/>
          <a:lstStyle>
            <a:lvl1pPr>
              <a:defRPr>
                <a:solidFill>
                  <a:srgbClr val="FFFFFF"/>
                </a:solidFill>
              </a:defRPr>
            </a:lvl1pPr>
          </a:lstStyle>
          <a:p>
            <a:pPr>
              <a:defRPr/>
            </a:pPr>
            <a:fld id="{C7985BB6-FA2A-6C45-821E-FFC842DB5691}" type="slidenum">
              <a:rPr lang="en-US" altLang="en-US"/>
              <a:pPr>
                <a:defRPr/>
              </a:pPr>
              <a:t>‹#›</a:t>
            </a:fld>
            <a:endParaRPr lang="en-US" altLang="en-US"/>
          </a:p>
        </p:txBody>
      </p:sp>
    </p:spTree>
    <p:extLst>
      <p:ext uri="{BB962C8B-B14F-4D97-AF65-F5344CB8AC3E}">
        <p14:creationId xmlns:p14="http://schemas.microsoft.com/office/powerpoint/2010/main" val="270263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0A49C06-4C48-6C90-4D58-ABBBFECEDA14}"/>
              </a:ext>
            </a:extLst>
          </p:cNvPr>
          <p:cNvSpPr>
            <a:spLocks noGrp="1"/>
          </p:cNvSpPr>
          <p:nvPr>
            <p:ph type="dt" sz="half" idx="10"/>
          </p:nvPr>
        </p:nvSpPr>
        <p:spPr/>
        <p:txBody>
          <a:bodyPr/>
          <a:lstStyle>
            <a:lvl1pPr>
              <a:defRPr/>
            </a:lvl1pPr>
          </a:lstStyle>
          <a:p>
            <a:pPr>
              <a:defRPr/>
            </a:pPr>
            <a:fld id="{FB6A9BF0-B612-F44A-92A1-ACC944D86E21}" type="datetime1">
              <a:rPr lang="en-GB"/>
              <a:pPr>
                <a:defRPr/>
              </a:pPr>
              <a:t>07/03/2025</a:t>
            </a:fld>
            <a:endParaRPr lang="en-US"/>
          </a:p>
        </p:txBody>
      </p:sp>
      <p:sp>
        <p:nvSpPr>
          <p:cNvPr id="5" name="Footer Placeholder 21">
            <a:extLst>
              <a:ext uri="{FF2B5EF4-FFF2-40B4-BE49-F238E27FC236}">
                <a16:creationId xmlns:a16="http://schemas.microsoft.com/office/drawing/2014/main" id="{9F4E08E7-2685-55D2-0FEF-AEBE2852582F}"/>
              </a:ext>
            </a:extLst>
          </p:cNvPr>
          <p:cNvSpPr>
            <a:spLocks noGrp="1"/>
          </p:cNvSpPr>
          <p:nvPr>
            <p:ph type="ftr" sz="quarter" idx="11"/>
          </p:nvPr>
        </p:nvSpPr>
        <p:spPr/>
        <p:txBody>
          <a:bodyPr/>
          <a:lstStyle>
            <a:lvl1pPr>
              <a:defRPr/>
            </a:lvl1pPr>
          </a:lstStyle>
          <a:p>
            <a:pPr>
              <a:defRPr/>
            </a:pPr>
            <a:r>
              <a:rPr lang="en-US"/>
              <a:t>Mfundo waUbuntu Annual Lecture delivered on 12 December 2024</a:t>
            </a:r>
          </a:p>
        </p:txBody>
      </p:sp>
      <p:sp>
        <p:nvSpPr>
          <p:cNvPr id="6" name="Slide Number Placeholder 17">
            <a:extLst>
              <a:ext uri="{FF2B5EF4-FFF2-40B4-BE49-F238E27FC236}">
                <a16:creationId xmlns:a16="http://schemas.microsoft.com/office/drawing/2014/main" id="{D49141E7-C0BE-1219-B916-327AA391B881}"/>
              </a:ext>
            </a:extLst>
          </p:cNvPr>
          <p:cNvSpPr>
            <a:spLocks noGrp="1"/>
          </p:cNvSpPr>
          <p:nvPr>
            <p:ph type="sldNum" sz="quarter" idx="12"/>
          </p:nvPr>
        </p:nvSpPr>
        <p:spPr/>
        <p:txBody>
          <a:bodyPr/>
          <a:lstStyle>
            <a:lvl1pPr>
              <a:defRPr/>
            </a:lvl1pPr>
          </a:lstStyle>
          <a:p>
            <a:pPr>
              <a:defRPr/>
            </a:pPr>
            <a:fld id="{757BFA14-CCB8-C34C-918F-6B2A728C1D32}" type="slidenum">
              <a:rPr lang="en-US" altLang="en-US"/>
              <a:pPr>
                <a:defRPr/>
              </a:pPr>
              <a:t>‹#›</a:t>
            </a:fld>
            <a:endParaRPr lang="en-US" altLang="en-US"/>
          </a:p>
        </p:txBody>
      </p:sp>
    </p:spTree>
    <p:extLst>
      <p:ext uri="{BB962C8B-B14F-4D97-AF65-F5344CB8AC3E}">
        <p14:creationId xmlns:p14="http://schemas.microsoft.com/office/powerpoint/2010/main" val="108388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D9B62E0-AA77-7DB9-699E-7A476D8EEB6F}"/>
              </a:ext>
            </a:extLst>
          </p:cNvPr>
          <p:cNvSpPr>
            <a:spLocks noGrp="1"/>
          </p:cNvSpPr>
          <p:nvPr>
            <p:ph type="dt" sz="half" idx="10"/>
          </p:nvPr>
        </p:nvSpPr>
        <p:spPr/>
        <p:txBody>
          <a:bodyPr/>
          <a:lstStyle>
            <a:lvl1pPr>
              <a:defRPr/>
            </a:lvl1pPr>
          </a:lstStyle>
          <a:p>
            <a:pPr>
              <a:defRPr/>
            </a:pPr>
            <a:fld id="{B01AA172-6B47-4A43-A198-F58BABC405CA}" type="datetime1">
              <a:rPr lang="en-GB"/>
              <a:pPr>
                <a:defRPr/>
              </a:pPr>
              <a:t>07/03/2025</a:t>
            </a:fld>
            <a:endParaRPr lang="en-US"/>
          </a:p>
        </p:txBody>
      </p:sp>
      <p:sp>
        <p:nvSpPr>
          <p:cNvPr id="5" name="Footer Placeholder 21">
            <a:extLst>
              <a:ext uri="{FF2B5EF4-FFF2-40B4-BE49-F238E27FC236}">
                <a16:creationId xmlns:a16="http://schemas.microsoft.com/office/drawing/2014/main" id="{EF1BE3A8-FAD8-E18E-50F5-19A66CB20DFD}"/>
              </a:ext>
            </a:extLst>
          </p:cNvPr>
          <p:cNvSpPr>
            <a:spLocks noGrp="1"/>
          </p:cNvSpPr>
          <p:nvPr>
            <p:ph type="ftr" sz="quarter" idx="11"/>
          </p:nvPr>
        </p:nvSpPr>
        <p:spPr/>
        <p:txBody>
          <a:bodyPr/>
          <a:lstStyle>
            <a:lvl1pPr>
              <a:defRPr/>
            </a:lvl1pPr>
          </a:lstStyle>
          <a:p>
            <a:pPr>
              <a:defRPr/>
            </a:pPr>
            <a:r>
              <a:rPr lang="en-US"/>
              <a:t>Mfundo waUbuntu Annual Lecture delivered on 12 December 2024</a:t>
            </a:r>
          </a:p>
        </p:txBody>
      </p:sp>
      <p:sp>
        <p:nvSpPr>
          <p:cNvPr id="6" name="Slide Number Placeholder 17">
            <a:extLst>
              <a:ext uri="{FF2B5EF4-FFF2-40B4-BE49-F238E27FC236}">
                <a16:creationId xmlns:a16="http://schemas.microsoft.com/office/drawing/2014/main" id="{51A18048-EDBC-344D-1E15-E57BAE2FBBD4}"/>
              </a:ext>
            </a:extLst>
          </p:cNvPr>
          <p:cNvSpPr>
            <a:spLocks noGrp="1"/>
          </p:cNvSpPr>
          <p:nvPr>
            <p:ph type="sldNum" sz="quarter" idx="12"/>
          </p:nvPr>
        </p:nvSpPr>
        <p:spPr/>
        <p:txBody>
          <a:bodyPr/>
          <a:lstStyle>
            <a:lvl1pPr>
              <a:defRPr/>
            </a:lvl1pPr>
          </a:lstStyle>
          <a:p>
            <a:pPr>
              <a:defRPr/>
            </a:pPr>
            <a:fld id="{9839F41E-EE7B-9C4A-BAC2-92BC2B974929}" type="slidenum">
              <a:rPr lang="en-US" altLang="en-US"/>
              <a:pPr>
                <a:defRPr/>
              </a:pPr>
              <a:t>‹#›</a:t>
            </a:fld>
            <a:endParaRPr lang="en-US" altLang="en-US"/>
          </a:p>
        </p:txBody>
      </p:sp>
    </p:spTree>
    <p:extLst>
      <p:ext uri="{BB962C8B-B14F-4D97-AF65-F5344CB8AC3E}">
        <p14:creationId xmlns:p14="http://schemas.microsoft.com/office/powerpoint/2010/main" val="382733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5215F78A-AB78-4AA2-82F4-47CD4DBEE1B5}"/>
              </a:ext>
            </a:extLst>
          </p:cNvPr>
          <p:cNvSpPr>
            <a:spLocks noGrp="1"/>
          </p:cNvSpPr>
          <p:nvPr>
            <p:ph type="dt" sz="half" idx="10"/>
          </p:nvPr>
        </p:nvSpPr>
        <p:spPr/>
        <p:txBody>
          <a:bodyPr/>
          <a:lstStyle>
            <a:lvl1pPr>
              <a:defRPr/>
            </a:lvl1pPr>
          </a:lstStyle>
          <a:p>
            <a:pPr>
              <a:defRPr/>
            </a:pPr>
            <a:fld id="{7A62CC9B-5A71-A649-9731-ED64D18FC119}" type="datetime1">
              <a:rPr lang="en-GB"/>
              <a:pPr>
                <a:defRPr/>
              </a:pPr>
              <a:t>07/03/2025</a:t>
            </a:fld>
            <a:endParaRPr lang="en-US"/>
          </a:p>
        </p:txBody>
      </p:sp>
      <p:sp>
        <p:nvSpPr>
          <p:cNvPr id="4" name="Footer Placeholder 21">
            <a:extLst>
              <a:ext uri="{FF2B5EF4-FFF2-40B4-BE49-F238E27FC236}">
                <a16:creationId xmlns:a16="http://schemas.microsoft.com/office/drawing/2014/main" id="{8AC6453C-89E2-E37B-1E8C-060977124D14}"/>
              </a:ext>
            </a:extLst>
          </p:cNvPr>
          <p:cNvSpPr>
            <a:spLocks noGrp="1"/>
          </p:cNvSpPr>
          <p:nvPr>
            <p:ph type="ftr" sz="quarter" idx="11"/>
          </p:nvPr>
        </p:nvSpPr>
        <p:spPr/>
        <p:txBody>
          <a:bodyPr/>
          <a:lstStyle>
            <a:lvl1pPr>
              <a:defRPr/>
            </a:lvl1pPr>
          </a:lstStyle>
          <a:p>
            <a:pPr>
              <a:defRPr/>
            </a:pPr>
            <a:r>
              <a:rPr lang="en-US"/>
              <a:t>Mfundo waUbuntu Annual Lecture delivered on 12 December 2024</a:t>
            </a:r>
          </a:p>
        </p:txBody>
      </p:sp>
      <p:sp>
        <p:nvSpPr>
          <p:cNvPr id="5" name="Slide Number Placeholder 17">
            <a:extLst>
              <a:ext uri="{FF2B5EF4-FFF2-40B4-BE49-F238E27FC236}">
                <a16:creationId xmlns:a16="http://schemas.microsoft.com/office/drawing/2014/main" id="{8E79CCD1-CBE8-624E-AB58-CDE657739247}"/>
              </a:ext>
            </a:extLst>
          </p:cNvPr>
          <p:cNvSpPr>
            <a:spLocks noGrp="1"/>
          </p:cNvSpPr>
          <p:nvPr>
            <p:ph type="sldNum" sz="quarter" idx="12"/>
          </p:nvPr>
        </p:nvSpPr>
        <p:spPr/>
        <p:txBody>
          <a:bodyPr/>
          <a:lstStyle>
            <a:lvl1pPr>
              <a:defRPr/>
            </a:lvl1pPr>
          </a:lstStyle>
          <a:p>
            <a:pPr>
              <a:defRPr/>
            </a:pPr>
            <a:fld id="{2347AEB3-222B-C749-A205-F25FAB12EEED}" type="slidenum">
              <a:rPr lang="en-US" altLang="en-US"/>
              <a:pPr>
                <a:defRPr/>
              </a:pPr>
              <a:t>‹#›</a:t>
            </a:fld>
            <a:endParaRPr lang="en-US" altLang="en-US"/>
          </a:p>
        </p:txBody>
      </p:sp>
    </p:spTree>
    <p:extLst>
      <p:ext uri="{BB962C8B-B14F-4D97-AF65-F5344CB8AC3E}">
        <p14:creationId xmlns:p14="http://schemas.microsoft.com/office/powerpoint/2010/main" val="200717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5DF85840-DB37-7730-656A-4596A7330B0A}"/>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id="{8CDA6295-0C4B-BB26-523D-25A4220243F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2BE4A6D6-B80F-BFD6-4335-75D71C3194C0}"/>
              </a:ext>
            </a:extLst>
          </p:cNvPr>
          <p:cNvSpPr>
            <a:spLocks noGrp="1"/>
          </p:cNvSpPr>
          <p:nvPr>
            <p:ph type="dt" sz="half" idx="10"/>
          </p:nvPr>
        </p:nvSpPr>
        <p:spPr/>
        <p:txBody>
          <a:bodyPr/>
          <a:lstStyle>
            <a:lvl1pPr>
              <a:defRPr/>
            </a:lvl1pPr>
            <a:extLst/>
          </a:lstStyle>
          <a:p>
            <a:pPr>
              <a:defRPr/>
            </a:pPr>
            <a:fld id="{537D6E1B-3BB2-F441-A670-4EE1F6D07D9C}" type="datetime1">
              <a:rPr lang="en-GB"/>
              <a:pPr>
                <a:defRPr/>
              </a:pPr>
              <a:t>07/03/2025</a:t>
            </a:fld>
            <a:endParaRPr lang="en-US"/>
          </a:p>
        </p:txBody>
      </p:sp>
      <p:sp>
        <p:nvSpPr>
          <p:cNvPr id="7" name="Footer Placeholder 4">
            <a:extLst>
              <a:ext uri="{FF2B5EF4-FFF2-40B4-BE49-F238E27FC236}">
                <a16:creationId xmlns:a16="http://schemas.microsoft.com/office/drawing/2014/main" id="{D101D339-3458-1DCA-B081-E41CE25FE597}"/>
              </a:ext>
            </a:extLst>
          </p:cNvPr>
          <p:cNvSpPr>
            <a:spLocks noGrp="1"/>
          </p:cNvSpPr>
          <p:nvPr>
            <p:ph type="ftr" sz="quarter" idx="11"/>
          </p:nvPr>
        </p:nvSpPr>
        <p:spPr/>
        <p:txBody>
          <a:bodyPr/>
          <a:lstStyle>
            <a:lvl1pPr>
              <a:defRPr/>
            </a:lvl1pPr>
            <a:extLst/>
          </a:lstStyle>
          <a:p>
            <a:pPr>
              <a:defRPr/>
            </a:pPr>
            <a:r>
              <a:rPr lang="en-US"/>
              <a:t>Mfundo waUbuntu Annual Lecture delivered on 12 December 2024</a:t>
            </a:r>
          </a:p>
        </p:txBody>
      </p:sp>
      <p:sp>
        <p:nvSpPr>
          <p:cNvPr id="8" name="Slide Number Placeholder 5">
            <a:extLst>
              <a:ext uri="{FF2B5EF4-FFF2-40B4-BE49-F238E27FC236}">
                <a16:creationId xmlns:a16="http://schemas.microsoft.com/office/drawing/2014/main" id="{230F2175-37E1-6DCD-8AEC-CA6875E39D7B}"/>
              </a:ext>
            </a:extLst>
          </p:cNvPr>
          <p:cNvSpPr>
            <a:spLocks noGrp="1"/>
          </p:cNvSpPr>
          <p:nvPr>
            <p:ph type="sldNum" sz="quarter" idx="12"/>
          </p:nvPr>
        </p:nvSpPr>
        <p:spPr/>
        <p:txBody>
          <a:bodyPr/>
          <a:lstStyle>
            <a:lvl1pPr>
              <a:defRPr/>
            </a:lvl1pPr>
          </a:lstStyle>
          <a:p>
            <a:pPr>
              <a:defRPr/>
            </a:pPr>
            <a:fld id="{8578F8FB-8A6D-FC46-BCFA-A88C5DD7FB0D}" type="slidenum">
              <a:rPr lang="en-US" altLang="en-US"/>
              <a:pPr>
                <a:defRPr/>
              </a:pPr>
              <a:t>‹#›</a:t>
            </a:fld>
            <a:endParaRPr lang="en-US" altLang="en-US"/>
          </a:p>
        </p:txBody>
      </p:sp>
    </p:spTree>
    <p:extLst>
      <p:ext uri="{BB962C8B-B14F-4D97-AF65-F5344CB8AC3E}">
        <p14:creationId xmlns:p14="http://schemas.microsoft.com/office/powerpoint/2010/main" val="3331784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4">
            <a:extLst>
              <a:ext uri="{FF2B5EF4-FFF2-40B4-BE49-F238E27FC236}">
                <a16:creationId xmlns:a16="http://schemas.microsoft.com/office/drawing/2014/main" id="{3D0A05D2-30A9-4DB8-2DF5-459C7447FC3D}"/>
              </a:ext>
            </a:extLst>
          </p:cNvPr>
          <p:cNvSpPr>
            <a:spLocks noGrp="1"/>
          </p:cNvSpPr>
          <p:nvPr>
            <p:ph type="dt" sz="half" idx="10"/>
          </p:nvPr>
        </p:nvSpPr>
        <p:spPr/>
        <p:txBody>
          <a:bodyPr/>
          <a:lstStyle>
            <a:lvl1pPr>
              <a:defRPr/>
            </a:lvl1pPr>
            <a:extLst/>
          </a:lstStyle>
          <a:p>
            <a:pPr>
              <a:defRPr/>
            </a:pPr>
            <a:fld id="{A127F0C8-49ED-E64B-80E8-889AA7F0F215}" type="datetime1">
              <a:rPr lang="en-GB"/>
              <a:pPr>
                <a:defRPr/>
              </a:pPr>
              <a:t>07/03/2025</a:t>
            </a:fld>
            <a:endParaRPr lang="en-US"/>
          </a:p>
        </p:txBody>
      </p:sp>
      <p:sp>
        <p:nvSpPr>
          <p:cNvPr id="5" name="Footer Placeholder 5">
            <a:extLst>
              <a:ext uri="{FF2B5EF4-FFF2-40B4-BE49-F238E27FC236}">
                <a16:creationId xmlns:a16="http://schemas.microsoft.com/office/drawing/2014/main" id="{38796E25-8403-2A9A-B116-71B21190CCBB}"/>
              </a:ext>
            </a:extLst>
          </p:cNvPr>
          <p:cNvSpPr>
            <a:spLocks noGrp="1"/>
          </p:cNvSpPr>
          <p:nvPr>
            <p:ph type="ftr" sz="quarter" idx="11"/>
          </p:nvPr>
        </p:nvSpPr>
        <p:spPr/>
        <p:txBody>
          <a:bodyPr/>
          <a:lstStyle>
            <a:lvl1pPr>
              <a:defRPr/>
            </a:lvl1pPr>
            <a:extLst/>
          </a:lstStyle>
          <a:p>
            <a:pPr>
              <a:defRPr/>
            </a:pPr>
            <a:r>
              <a:rPr lang="en-US"/>
              <a:t>Mfundo waUbuntu Annual Lecture delivered on 12 December 2024</a:t>
            </a:r>
          </a:p>
        </p:txBody>
      </p:sp>
      <p:sp>
        <p:nvSpPr>
          <p:cNvPr id="6" name="Slide Number Placeholder 6">
            <a:extLst>
              <a:ext uri="{FF2B5EF4-FFF2-40B4-BE49-F238E27FC236}">
                <a16:creationId xmlns:a16="http://schemas.microsoft.com/office/drawing/2014/main" id="{7B31016C-8399-762E-023F-2288A0761DCD}"/>
              </a:ext>
            </a:extLst>
          </p:cNvPr>
          <p:cNvSpPr>
            <a:spLocks noGrp="1"/>
          </p:cNvSpPr>
          <p:nvPr>
            <p:ph type="sldNum" sz="quarter" idx="12"/>
          </p:nvPr>
        </p:nvSpPr>
        <p:spPr/>
        <p:txBody>
          <a:bodyPr/>
          <a:lstStyle>
            <a:lvl1pPr>
              <a:defRPr/>
            </a:lvl1pPr>
          </a:lstStyle>
          <a:p>
            <a:pPr>
              <a:defRPr/>
            </a:pPr>
            <a:fld id="{1E4646D8-E0B1-4D46-812C-7173F157A4A3}" type="slidenum">
              <a:rPr lang="en-US" altLang="en-US"/>
              <a:pPr>
                <a:defRPr/>
              </a:pPr>
              <a:t>‹#›</a:t>
            </a:fld>
            <a:endParaRPr lang="en-US" altLang="en-US"/>
          </a:p>
        </p:txBody>
      </p:sp>
    </p:spTree>
    <p:extLst>
      <p:ext uri="{BB962C8B-B14F-4D97-AF65-F5344CB8AC3E}">
        <p14:creationId xmlns:p14="http://schemas.microsoft.com/office/powerpoint/2010/main" val="38799071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6D869-5775-3C0C-B846-26DD3C8795FD}"/>
              </a:ext>
            </a:extLst>
          </p:cNvPr>
          <p:cNvSpPr>
            <a:spLocks noGrp="1"/>
          </p:cNvSpPr>
          <p:nvPr>
            <p:ph type="dt" sz="half" idx="10"/>
          </p:nvPr>
        </p:nvSpPr>
        <p:spPr/>
        <p:txBody>
          <a:bodyPr/>
          <a:lstStyle>
            <a:lvl1pPr>
              <a:defRPr/>
            </a:lvl1pPr>
            <a:extLst/>
          </a:lstStyle>
          <a:p>
            <a:pPr>
              <a:defRPr/>
            </a:pPr>
            <a:fld id="{154BC1CC-8EA8-144D-B8E7-041F966B5095}" type="datetime1">
              <a:rPr lang="en-GB"/>
              <a:pPr>
                <a:defRPr/>
              </a:pPr>
              <a:t>07/03/2025</a:t>
            </a:fld>
            <a:endParaRPr lang="en-US"/>
          </a:p>
        </p:txBody>
      </p:sp>
      <p:sp>
        <p:nvSpPr>
          <p:cNvPr id="8" name="Footer Placeholder 7">
            <a:extLst>
              <a:ext uri="{FF2B5EF4-FFF2-40B4-BE49-F238E27FC236}">
                <a16:creationId xmlns:a16="http://schemas.microsoft.com/office/drawing/2014/main" id="{003A5CB3-B838-F056-D03F-83CF93ABD485}"/>
              </a:ext>
            </a:extLst>
          </p:cNvPr>
          <p:cNvSpPr>
            <a:spLocks noGrp="1"/>
          </p:cNvSpPr>
          <p:nvPr>
            <p:ph type="ftr" sz="quarter" idx="11"/>
          </p:nvPr>
        </p:nvSpPr>
        <p:spPr/>
        <p:txBody>
          <a:bodyPr/>
          <a:lstStyle>
            <a:lvl1pPr>
              <a:defRPr/>
            </a:lvl1pPr>
            <a:extLst/>
          </a:lstStyle>
          <a:p>
            <a:pPr>
              <a:defRPr/>
            </a:pPr>
            <a:r>
              <a:rPr lang="en-US"/>
              <a:t>Mfundo waUbuntu Annual Lecture delivered on 12 December 2024</a:t>
            </a:r>
          </a:p>
        </p:txBody>
      </p:sp>
      <p:sp>
        <p:nvSpPr>
          <p:cNvPr id="9" name="Slide Number Placeholder 8">
            <a:extLst>
              <a:ext uri="{FF2B5EF4-FFF2-40B4-BE49-F238E27FC236}">
                <a16:creationId xmlns:a16="http://schemas.microsoft.com/office/drawing/2014/main" id="{6B3F4FEF-3830-FAC3-CEF6-95C52ECBDFA8}"/>
              </a:ext>
            </a:extLst>
          </p:cNvPr>
          <p:cNvSpPr>
            <a:spLocks noGrp="1"/>
          </p:cNvSpPr>
          <p:nvPr>
            <p:ph type="sldNum" sz="quarter" idx="12"/>
          </p:nvPr>
        </p:nvSpPr>
        <p:spPr/>
        <p:txBody>
          <a:bodyPr/>
          <a:lstStyle>
            <a:lvl1pPr>
              <a:defRPr/>
            </a:lvl1pPr>
          </a:lstStyle>
          <a:p>
            <a:pPr>
              <a:defRPr/>
            </a:pPr>
            <a:fld id="{768ADFEE-9136-0348-9006-205BD0BADC02}" type="slidenum">
              <a:rPr lang="en-US" altLang="en-US"/>
              <a:pPr>
                <a:defRPr/>
              </a:pPr>
              <a:t>‹#›</a:t>
            </a:fld>
            <a:endParaRPr lang="en-US" altLang="en-US"/>
          </a:p>
        </p:txBody>
      </p:sp>
    </p:spTree>
    <p:extLst>
      <p:ext uri="{BB962C8B-B14F-4D97-AF65-F5344CB8AC3E}">
        <p14:creationId xmlns:p14="http://schemas.microsoft.com/office/powerpoint/2010/main" val="32078143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2">
            <a:extLst>
              <a:ext uri="{FF2B5EF4-FFF2-40B4-BE49-F238E27FC236}">
                <a16:creationId xmlns:a16="http://schemas.microsoft.com/office/drawing/2014/main" id="{DE2D17FD-E802-708B-AEA7-C1E3CDD1EB86}"/>
              </a:ext>
            </a:extLst>
          </p:cNvPr>
          <p:cNvSpPr>
            <a:spLocks noGrp="1"/>
          </p:cNvSpPr>
          <p:nvPr>
            <p:ph type="dt" sz="half" idx="10"/>
          </p:nvPr>
        </p:nvSpPr>
        <p:spPr/>
        <p:txBody>
          <a:bodyPr/>
          <a:lstStyle>
            <a:lvl1pPr>
              <a:defRPr/>
            </a:lvl1pPr>
            <a:extLst/>
          </a:lstStyle>
          <a:p>
            <a:pPr>
              <a:defRPr/>
            </a:pPr>
            <a:fld id="{E9D60AF3-6C8F-ED48-82E5-07F39AE904BA}" type="datetime1">
              <a:rPr lang="en-GB"/>
              <a:pPr>
                <a:defRPr/>
              </a:pPr>
              <a:t>07/03/2025</a:t>
            </a:fld>
            <a:endParaRPr lang="en-US"/>
          </a:p>
        </p:txBody>
      </p:sp>
      <p:sp>
        <p:nvSpPr>
          <p:cNvPr id="3" name="Footer Placeholder 3">
            <a:extLst>
              <a:ext uri="{FF2B5EF4-FFF2-40B4-BE49-F238E27FC236}">
                <a16:creationId xmlns:a16="http://schemas.microsoft.com/office/drawing/2014/main" id="{5D80F588-5F30-0540-8442-84B6CD16160C}"/>
              </a:ext>
            </a:extLst>
          </p:cNvPr>
          <p:cNvSpPr>
            <a:spLocks noGrp="1"/>
          </p:cNvSpPr>
          <p:nvPr>
            <p:ph type="ftr" sz="quarter" idx="11"/>
          </p:nvPr>
        </p:nvSpPr>
        <p:spPr/>
        <p:txBody>
          <a:bodyPr/>
          <a:lstStyle>
            <a:lvl1pPr>
              <a:defRPr/>
            </a:lvl1pPr>
            <a:extLst/>
          </a:lstStyle>
          <a:p>
            <a:pPr>
              <a:defRPr/>
            </a:pPr>
            <a:r>
              <a:rPr lang="en-US"/>
              <a:t>Mfundo waUbuntu Annual Lecture delivered on 12 December 2024</a:t>
            </a:r>
          </a:p>
        </p:txBody>
      </p:sp>
      <p:sp>
        <p:nvSpPr>
          <p:cNvPr id="4" name="Slide Number Placeholder 4">
            <a:extLst>
              <a:ext uri="{FF2B5EF4-FFF2-40B4-BE49-F238E27FC236}">
                <a16:creationId xmlns:a16="http://schemas.microsoft.com/office/drawing/2014/main" id="{DF154237-FD6B-748C-CA71-FEB5739C2388}"/>
              </a:ext>
            </a:extLst>
          </p:cNvPr>
          <p:cNvSpPr>
            <a:spLocks noGrp="1"/>
          </p:cNvSpPr>
          <p:nvPr>
            <p:ph type="sldNum" sz="quarter" idx="12"/>
          </p:nvPr>
        </p:nvSpPr>
        <p:spPr/>
        <p:txBody>
          <a:bodyPr/>
          <a:lstStyle>
            <a:lvl1pPr>
              <a:defRPr/>
            </a:lvl1pPr>
          </a:lstStyle>
          <a:p>
            <a:pPr>
              <a:defRPr/>
            </a:pPr>
            <a:fld id="{659B222F-C192-4F46-86DF-13544F8600C4}" type="slidenum">
              <a:rPr lang="en-US" altLang="en-US"/>
              <a:pPr>
                <a:defRPr/>
              </a:pPr>
              <a:t>‹#›</a:t>
            </a:fld>
            <a:endParaRPr lang="en-US" altLang="en-US"/>
          </a:p>
        </p:txBody>
      </p:sp>
    </p:spTree>
    <p:extLst>
      <p:ext uri="{BB962C8B-B14F-4D97-AF65-F5344CB8AC3E}">
        <p14:creationId xmlns:p14="http://schemas.microsoft.com/office/powerpoint/2010/main" val="106669311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80AEE24-F563-21F2-8AB6-D067FB9984E2}"/>
              </a:ext>
            </a:extLst>
          </p:cNvPr>
          <p:cNvSpPr>
            <a:spLocks noGrp="1"/>
          </p:cNvSpPr>
          <p:nvPr>
            <p:ph type="dt" sz="half" idx="10"/>
          </p:nvPr>
        </p:nvSpPr>
        <p:spPr/>
        <p:txBody>
          <a:bodyPr/>
          <a:lstStyle>
            <a:lvl1pPr>
              <a:defRPr/>
            </a:lvl1pPr>
          </a:lstStyle>
          <a:p>
            <a:pPr>
              <a:defRPr/>
            </a:pPr>
            <a:fld id="{91FDD8F0-60B0-4342-A62A-C31B65A4CC16}" type="datetime1">
              <a:rPr lang="en-GB"/>
              <a:pPr>
                <a:defRPr/>
              </a:pPr>
              <a:t>07/03/2025</a:t>
            </a:fld>
            <a:endParaRPr lang="en-US"/>
          </a:p>
        </p:txBody>
      </p:sp>
      <p:sp>
        <p:nvSpPr>
          <p:cNvPr id="3" name="Footer Placeholder 21">
            <a:extLst>
              <a:ext uri="{FF2B5EF4-FFF2-40B4-BE49-F238E27FC236}">
                <a16:creationId xmlns:a16="http://schemas.microsoft.com/office/drawing/2014/main" id="{2D038A10-5D63-8398-DC5C-DFFEE5190B50}"/>
              </a:ext>
            </a:extLst>
          </p:cNvPr>
          <p:cNvSpPr>
            <a:spLocks noGrp="1"/>
          </p:cNvSpPr>
          <p:nvPr>
            <p:ph type="ftr" sz="quarter" idx="11"/>
          </p:nvPr>
        </p:nvSpPr>
        <p:spPr/>
        <p:txBody>
          <a:bodyPr/>
          <a:lstStyle>
            <a:lvl1pPr>
              <a:defRPr/>
            </a:lvl1pPr>
          </a:lstStyle>
          <a:p>
            <a:pPr>
              <a:defRPr/>
            </a:pPr>
            <a:r>
              <a:rPr lang="en-US"/>
              <a:t>Mfundo waUbuntu Annual Lecture delivered on 12 December 2024</a:t>
            </a:r>
          </a:p>
        </p:txBody>
      </p:sp>
      <p:sp>
        <p:nvSpPr>
          <p:cNvPr id="4" name="Slide Number Placeholder 17">
            <a:extLst>
              <a:ext uri="{FF2B5EF4-FFF2-40B4-BE49-F238E27FC236}">
                <a16:creationId xmlns:a16="http://schemas.microsoft.com/office/drawing/2014/main" id="{376F4BB2-F459-8909-1132-E070C9C94DAB}"/>
              </a:ext>
            </a:extLst>
          </p:cNvPr>
          <p:cNvSpPr>
            <a:spLocks noGrp="1"/>
          </p:cNvSpPr>
          <p:nvPr>
            <p:ph type="sldNum" sz="quarter" idx="12"/>
          </p:nvPr>
        </p:nvSpPr>
        <p:spPr/>
        <p:txBody>
          <a:bodyPr/>
          <a:lstStyle>
            <a:lvl1pPr>
              <a:defRPr/>
            </a:lvl1pPr>
          </a:lstStyle>
          <a:p>
            <a:pPr>
              <a:defRPr/>
            </a:pPr>
            <a:fld id="{D5B78635-546F-F949-A96B-D59132D6EB64}" type="slidenum">
              <a:rPr lang="en-US" altLang="en-US"/>
              <a:pPr>
                <a:defRPr/>
              </a:pPr>
              <a:t>‹#›</a:t>
            </a:fld>
            <a:endParaRPr lang="en-US" altLang="en-US"/>
          </a:p>
        </p:txBody>
      </p:sp>
    </p:spTree>
    <p:extLst>
      <p:ext uri="{BB962C8B-B14F-4D97-AF65-F5344CB8AC3E}">
        <p14:creationId xmlns:p14="http://schemas.microsoft.com/office/powerpoint/2010/main" val="104233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60844-1BE2-69FF-1517-2C1B0182C924}"/>
              </a:ext>
            </a:extLst>
          </p:cNvPr>
          <p:cNvSpPr>
            <a:spLocks noGrp="1"/>
          </p:cNvSpPr>
          <p:nvPr>
            <p:ph type="dt" sz="half" idx="10"/>
          </p:nvPr>
        </p:nvSpPr>
        <p:spPr/>
        <p:txBody>
          <a:bodyPr/>
          <a:lstStyle>
            <a:lvl1pPr>
              <a:defRPr/>
            </a:lvl1pPr>
            <a:extLst/>
          </a:lstStyle>
          <a:p>
            <a:pPr>
              <a:defRPr/>
            </a:pPr>
            <a:fld id="{2E92177F-653B-DD47-B11C-A4A592CFC96C}" type="datetime1">
              <a:rPr lang="en-GB"/>
              <a:pPr>
                <a:defRPr/>
              </a:pPr>
              <a:t>07/03/2025</a:t>
            </a:fld>
            <a:endParaRPr lang="en-US"/>
          </a:p>
        </p:txBody>
      </p:sp>
      <p:sp>
        <p:nvSpPr>
          <p:cNvPr id="6" name="Footer Placeholder 5">
            <a:extLst>
              <a:ext uri="{FF2B5EF4-FFF2-40B4-BE49-F238E27FC236}">
                <a16:creationId xmlns:a16="http://schemas.microsoft.com/office/drawing/2014/main" id="{09E9D5E7-5B70-E234-BD18-5C7844C78412}"/>
              </a:ext>
            </a:extLst>
          </p:cNvPr>
          <p:cNvSpPr>
            <a:spLocks noGrp="1"/>
          </p:cNvSpPr>
          <p:nvPr>
            <p:ph type="ftr" sz="quarter" idx="11"/>
          </p:nvPr>
        </p:nvSpPr>
        <p:spPr/>
        <p:txBody>
          <a:bodyPr/>
          <a:lstStyle>
            <a:lvl1pPr>
              <a:defRPr/>
            </a:lvl1pPr>
            <a:extLst/>
          </a:lstStyle>
          <a:p>
            <a:pPr>
              <a:defRPr/>
            </a:pPr>
            <a:r>
              <a:rPr lang="en-US"/>
              <a:t>Mfundo waUbuntu Annual Lecture delivered on 12 December 2024</a:t>
            </a:r>
          </a:p>
        </p:txBody>
      </p:sp>
      <p:sp>
        <p:nvSpPr>
          <p:cNvPr id="7" name="Slide Number Placeholder 6">
            <a:extLst>
              <a:ext uri="{FF2B5EF4-FFF2-40B4-BE49-F238E27FC236}">
                <a16:creationId xmlns:a16="http://schemas.microsoft.com/office/drawing/2014/main" id="{D895D979-C1C0-C88F-C357-F73664412016}"/>
              </a:ext>
            </a:extLst>
          </p:cNvPr>
          <p:cNvSpPr>
            <a:spLocks noGrp="1"/>
          </p:cNvSpPr>
          <p:nvPr>
            <p:ph type="sldNum" sz="quarter" idx="12"/>
          </p:nvPr>
        </p:nvSpPr>
        <p:spPr/>
        <p:txBody>
          <a:bodyPr/>
          <a:lstStyle>
            <a:lvl1pPr>
              <a:defRPr/>
            </a:lvl1pPr>
          </a:lstStyle>
          <a:p>
            <a:pPr>
              <a:defRPr/>
            </a:pPr>
            <a:fld id="{AEE44FCB-28B5-8C47-B912-3A7921D5F191}" type="slidenum">
              <a:rPr lang="en-US" altLang="en-US"/>
              <a:pPr>
                <a:defRPr/>
              </a:pPr>
              <a:t>‹#›</a:t>
            </a:fld>
            <a:endParaRPr lang="en-US" altLang="en-US"/>
          </a:p>
        </p:txBody>
      </p:sp>
    </p:spTree>
    <p:extLst>
      <p:ext uri="{BB962C8B-B14F-4D97-AF65-F5344CB8AC3E}">
        <p14:creationId xmlns:p14="http://schemas.microsoft.com/office/powerpoint/2010/main" val="32543039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CE19C3EE-DEFF-85E1-2A5E-601FBEC7D654}"/>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15">
            <a:extLst>
              <a:ext uri="{FF2B5EF4-FFF2-40B4-BE49-F238E27FC236}">
                <a16:creationId xmlns:a16="http://schemas.microsoft.com/office/drawing/2014/main" id="{E95BC244-D6B2-68E8-BE83-15E24122A65F}"/>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FAF798E0-65BC-4E6A-B043-60243B5DE8CF}"/>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C9989325-E3A7-D048-0676-105A8C59D7F2}"/>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86AE1102-FD8F-4B5D-0F63-5A87AA419D06}"/>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9">
            <a:extLst>
              <a:ext uri="{FF2B5EF4-FFF2-40B4-BE49-F238E27FC236}">
                <a16:creationId xmlns:a16="http://schemas.microsoft.com/office/drawing/2014/main" id="{D5448B8B-A4D4-A130-C063-7267F4126DF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491450AE-B147-3F2F-712D-020C316B41C3}"/>
              </a:ext>
            </a:extLst>
          </p:cNvPr>
          <p:cNvSpPr>
            <a:spLocks noGrp="1"/>
          </p:cNvSpPr>
          <p:nvPr>
            <p:ph type="dt" sz="half" idx="10"/>
          </p:nvPr>
        </p:nvSpPr>
        <p:spPr/>
        <p:txBody>
          <a:bodyPr/>
          <a:lstStyle>
            <a:lvl1pPr>
              <a:defRPr>
                <a:solidFill>
                  <a:schemeClr val="tx1"/>
                </a:solidFill>
              </a:defRPr>
            </a:lvl1pPr>
            <a:extLst/>
          </a:lstStyle>
          <a:p>
            <a:pPr>
              <a:defRPr/>
            </a:pPr>
            <a:fld id="{B6FE207C-1880-A74B-8EE2-BDCB6E5C36EC}" type="datetime1">
              <a:rPr lang="en-GB"/>
              <a:pPr>
                <a:defRPr/>
              </a:pPr>
              <a:t>07/03/2025</a:t>
            </a:fld>
            <a:endParaRPr lang="en-US"/>
          </a:p>
        </p:txBody>
      </p:sp>
      <p:sp>
        <p:nvSpPr>
          <p:cNvPr id="12" name="Footer Placeholder 5">
            <a:extLst>
              <a:ext uri="{FF2B5EF4-FFF2-40B4-BE49-F238E27FC236}">
                <a16:creationId xmlns:a16="http://schemas.microsoft.com/office/drawing/2014/main" id="{DAC6262E-02FC-4CC2-3A6D-CA63F3B1F5D8}"/>
              </a:ext>
            </a:extLst>
          </p:cNvPr>
          <p:cNvSpPr>
            <a:spLocks noGrp="1"/>
          </p:cNvSpPr>
          <p:nvPr>
            <p:ph type="ftr" sz="quarter" idx="11"/>
          </p:nvPr>
        </p:nvSpPr>
        <p:spPr/>
        <p:txBody>
          <a:bodyPr/>
          <a:lstStyle>
            <a:lvl1pPr>
              <a:defRPr>
                <a:solidFill>
                  <a:schemeClr val="tx1"/>
                </a:solidFill>
              </a:defRPr>
            </a:lvl1pPr>
            <a:extLst/>
          </a:lstStyle>
          <a:p>
            <a:pPr>
              <a:defRPr/>
            </a:pPr>
            <a:r>
              <a:rPr lang="en-US"/>
              <a:t>Mfundo waUbuntu Annual Lecture delivered on 12 December 2024</a:t>
            </a:r>
          </a:p>
        </p:txBody>
      </p:sp>
      <p:sp>
        <p:nvSpPr>
          <p:cNvPr id="13" name="Slide Number Placeholder 6">
            <a:extLst>
              <a:ext uri="{FF2B5EF4-FFF2-40B4-BE49-F238E27FC236}">
                <a16:creationId xmlns:a16="http://schemas.microsoft.com/office/drawing/2014/main" id="{19B0D479-A3F2-C755-B118-CC9E35BB2009}"/>
              </a:ext>
            </a:extLst>
          </p:cNvPr>
          <p:cNvSpPr>
            <a:spLocks noGrp="1"/>
          </p:cNvSpPr>
          <p:nvPr>
            <p:ph type="sldNum" sz="quarter" idx="12"/>
          </p:nvPr>
        </p:nvSpPr>
        <p:spPr/>
        <p:txBody>
          <a:bodyPr/>
          <a:lstStyle>
            <a:lvl1pPr>
              <a:defRPr/>
            </a:lvl1pPr>
          </a:lstStyle>
          <a:p>
            <a:pPr>
              <a:defRPr/>
            </a:pPr>
            <a:fld id="{680D82CF-7F66-E548-A1CF-191EB67D3238}" type="slidenum">
              <a:rPr lang="en-US" altLang="en-US"/>
              <a:pPr>
                <a:defRPr/>
              </a:pPr>
              <a:t>‹#›</a:t>
            </a:fld>
            <a:endParaRPr lang="en-US" altLang="en-US"/>
          </a:p>
        </p:txBody>
      </p:sp>
    </p:spTree>
    <p:extLst>
      <p:ext uri="{BB962C8B-B14F-4D97-AF65-F5344CB8AC3E}">
        <p14:creationId xmlns:p14="http://schemas.microsoft.com/office/powerpoint/2010/main" val="6379295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363477-89DF-F61A-0AA4-8330065D33B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Freeform 11">
            <a:extLst>
              <a:ext uri="{FF2B5EF4-FFF2-40B4-BE49-F238E27FC236}">
                <a16:creationId xmlns:a16="http://schemas.microsoft.com/office/drawing/2014/main" id="{F0DBA8AB-2D07-1DFC-81AD-B8ED0A1D8D04}"/>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FB979BF4-8218-AD35-028F-F040EDDEBB9E}"/>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D935C2A0-80E5-2E52-62CE-34920DD4D2CE}"/>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AB96FDAB-5B8F-37F1-43F7-2B8BA05A91F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03EAC745-0465-F7AC-B8B5-68E2644DCEB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FA6DA3D-488F-53BB-C6B2-08B3EA50D8B5}"/>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1BE4005D-33CE-F74B-8E64-0D4178A46F71}" type="datetime1">
              <a:rPr lang="en-GB"/>
              <a:pPr>
                <a:defRPr/>
              </a:pPr>
              <a:t>07/03/2025</a:t>
            </a:fld>
            <a:endParaRPr lang="en-US"/>
          </a:p>
        </p:txBody>
      </p:sp>
      <p:sp>
        <p:nvSpPr>
          <p:cNvPr id="22" name="Footer Placeholder 21">
            <a:extLst>
              <a:ext uri="{FF2B5EF4-FFF2-40B4-BE49-F238E27FC236}">
                <a16:creationId xmlns:a16="http://schemas.microsoft.com/office/drawing/2014/main" id="{525D52E2-FD1D-8E0D-EF00-31E59A13C822}"/>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a:t>Mfundo waUbuntu Annual Lecture delivered on 12 December 2024</a:t>
            </a:r>
          </a:p>
        </p:txBody>
      </p:sp>
      <p:sp>
        <p:nvSpPr>
          <p:cNvPr id="18" name="Slide Number Placeholder 17">
            <a:extLst>
              <a:ext uri="{FF2B5EF4-FFF2-40B4-BE49-F238E27FC236}">
                <a16:creationId xmlns:a16="http://schemas.microsoft.com/office/drawing/2014/main" id="{E6F3E459-2E54-63F7-B711-B888CDAD4076}"/>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81D45AA2-E7C3-D047-BD6C-3C962FD5A2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5" r:id="rId1"/>
    <p:sldLayoutId id="2147484921" r:id="rId2"/>
    <p:sldLayoutId id="2147484926" r:id="rId3"/>
    <p:sldLayoutId id="2147484927" r:id="rId4"/>
    <p:sldLayoutId id="2147484928" r:id="rId5"/>
    <p:sldLayoutId id="2147484929" r:id="rId6"/>
    <p:sldLayoutId id="2147484922" r:id="rId7"/>
    <p:sldLayoutId id="2147484930" r:id="rId8"/>
    <p:sldLayoutId id="2147484931" r:id="rId9"/>
    <p:sldLayoutId id="2147484923" r:id="rId10"/>
    <p:sldLayoutId id="2147484924"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2"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2"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SW%20PRACTICE_World%20SW%20Day.mp4"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a:extLst>
              <a:ext uri="{FF2B5EF4-FFF2-40B4-BE49-F238E27FC236}">
                <a16:creationId xmlns:a16="http://schemas.microsoft.com/office/drawing/2014/main" id="{8213AE52-74AD-454B-4B1E-FCAFF89032E8}"/>
              </a:ext>
            </a:extLst>
          </p:cNvPr>
          <p:cNvSpPr>
            <a:spLocks noGrp="1"/>
          </p:cNvSpPr>
          <p:nvPr>
            <p:ph type="subTitle" idx="1"/>
          </p:nvPr>
        </p:nvSpPr>
        <p:spPr>
          <a:xfrm>
            <a:off x="228600" y="304800"/>
            <a:ext cx="8763000" cy="5486400"/>
          </a:xfrm>
          <a:blipFill dpi="0" rotWithShape="1">
            <a:blip r:embed="rId3"/>
            <a:srcRect/>
            <a:tile tx="0" ty="0" sx="100000" sy="100000" flip="none" algn="tl"/>
          </a:blipFill>
        </p:spPr>
        <p:txBody>
          <a:bodyPr/>
          <a:lstStyle/>
          <a:p>
            <a:pPr marR="0" algn="ctr">
              <a:lnSpc>
                <a:spcPct val="80000"/>
              </a:lnSpc>
            </a:pPr>
            <a:endParaRPr lang="en-US" altLang="en-US" sz="2000" b="1" dirty="0">
              <a:latin typeface="Times New Roman" panose="02020603050405020304" pitchFamily="18" charset="0"/>
              <a:cs typeface="Times New Roman" panose="02020603050405020304" pitchFamily="18" charset="0"/>
            </a:endParaRPr>
          </a:p>
          <a:p>
            <a:pPr marR="0" algn="ctr">
              <a:lnSpc>
                <a:spcPct val="80000"/>
              </a:lnSpc>
            </a:pPr>
            <a:endParaRPr lang="en-US" altLang="en-US" sz="2000" b="1" dirty="0">
              <a:latin typeface="Times New Roman" panose="02020603050405020304" pitchFamily="18" charset="0"/>
              <a:cs typeface="Times New Roman" panose="02020603050405020304" pitchFamily="18" charset="0"/>
            </a:endParaRPr>
          </a:p>
          <a:p>
            <a:pPr marR="0" algn="ctr">
              <a:lnSpc>
                <a:spcPct val="80000"/>
              </a:lnSpc>
            </a:pPr>
            <a:endParaRPr lang="en-US" altLang="en-US" sz="2000" b="1" dirty="0">
              <a:latin typeface="Times New Roman" panose="02020603050405020304" pitchFamily="18" charset="0"/>
              <a:cs typeface="Times New Roman" panose="02020603050405020304" pitchFamily="18" charset="0"/>
            </a:endParaRPr>
          </a:p>
          <a:p>
            <a:pPr marR="0" algn="ctr">
              <a:lnSpc>
                <a:spcPct val="80000"/>
              </a:lnSpc>
            </a:pPr>
            <a:endParaRPr lang="en-US" altLang="en-US" sz="2000" b="1" dirty="0">
              <a:latin typeface="Times New Roman" panose="02020603050405020304" pitchFamily="18" charset="0"/>
              <a:cs typeface="Times New Roman" panose="02020603050405020304" pitchFamily="18" charset="0"/>
            </a:endParaRPr>
          </a:p>
          <a:p>
            <a:pPr marR="0" algn="ctr">
              <a:lnSpc>
                <a:spcPct val="80000"/>
              </a:lnSpc>
            </a:pPr>
            <a:endParaRPr lang="en-US" altLang="en-US" sz="2000" b="1" dirty="0">
              <a:latin typeface="Times New Roman" panose="02020603050405020304" pitchFamily="18" charset="0"/>
              <a:cs typeface="Times New Roman" panose="02020603050405020304" pitchFamily="18" charset="0"/>
            </a:endParaRPr>
          </a:p>
          <a:p>
            <a:pPr marR="0" algn="ctr">
              <a:lnSpc>
                <a:spcPct val="80000"/>
              </a:lnSpc>
            </a:pPr>
            <a:r>
              <a:rPr lang="en-US" altLang="en-US" sz="2800" b="1" dirty="0">
                <a:latin typeface="Times New Roman" panose="02020603050405020304" pitchFamily="18" charset="0"/>
                <a:cs typeface="Times New Roman" panose="02020603050405020304" pitchFamily="18" charset="0"/>
              </a:rPr>
              <a:t>RE-INVIGORATING SOCIAL WORK AND DEVELOPMENT EDUCATION AND PRACTICE FOR EFFECTIVE IMPLEMENTATION OF UBUNTU IN THE SOCIAL WORLD TODAY: The Case of Rwanda</a:t>
            </a:r>
          </a:p>
          <a:p>
            <a:pPr marR="0">
              <a:lnSpc>
                <a:spcPct val="80000"/>
              </a:lnSpc>
            </a:pP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marR="0" algn="ctr">
              <a:lnSpc>
                <a:spcPct val="80000"/>
              </a:lnSpc>
            </a:pPr>
            <a:r>
              <a:rPr lang="en-US" altLang="en-US" sz="2400" b="1" dirty="0">
                <a:latin typeface="Times New Roman" panose="02020603050405020304" pitchFamily="18" charset="0"/>
                <a:cs typeface="Times New Roman" panose="02020603050405020304" pitchFamily="18" charset="0"/>
              </a:rPr>
              <a:t>By:</a:t>
            </a:r>
          </a:p>
          <a:p>
            <a:pPr marR="0" algn="ctr">
              <a:lnSpc>
                <a:spcPct val="80000"/>
              </a:lnSpc>
            </a:pPr>
            <a:endParaRPr lang="en-US" altLang="en-US" sz="2400" dirty="0">
              <a:latin typeface="Times New Roman" panose="02020603050405020304" pitchFamily="18" charset="0"/>
              <a:cs typeface="Times New Roman" panose="02020603050405020304" pitchFamily="18" charset="0"/>
            </a:endParaRPr>
          </a:p>
          <a:p>
            <a:pPr marR="0" algn="ctr">
              <a:lnSpc>
                <a:spcPct val="80000"/>
              </a:lnSpc>
            </a:pPr>
            <a:r>
              <a:rPr lang="en-US" altLang="en-US" sz="2400" b="1" dirty="0">
                <a:latin typeface="Times New Roman" panose="02020603050405020304" pitchFamily="18" charset="0"/>
                <a:cs typeface="Times New Roman" panose="02020603050405020304" pitchFamily="18" charset="0"/>
              </a:rPr>
              <a:t>Dr Charles KALINGANIRE</a:t>
            </a:r>
            <a:endParaRPr lang="en-US" altLang="en-US" sz="2400" dirty="0">
              <a:latin typeface="Times New Roman" panose="02020603050405020304" pitchFamily="18" charset="0"/>
              <a:cs typeface="Times New Roman" panose="02020603050405020304" pitchFamily="18" charset="0"/>
            </a:endParaRPr>
          </a:p>
          <a:p>
            <a:pPr marR="0" algn="ctr">
              <a:lnSpc>
                <a:spcPct val="80000"/>
              </a:lnSpc>
            </a:pPr>
            <a:endParaRPr lang="en-US" altLang="en-US" sz="2000" dirty="0">
              <a:latin typeface="Times New Roman" panose="02020603050405020304" pitchFamily="18" charset="0"/>
              <a:cs typeface="Times New Roman" panose="02020603050405020304" pitchFamily="18" charset="0"/>
            </a:endParaRPr>
          </a:p>
          <a:p>
            <a:pPr marR="0" algn="ctr">
              <a:lnSpc>
                <a:spcPct val="80000"/>
              </a:lnSpc>
            </a:pPr>
            <a:endParaRPr lang="en-US" altLang="en-US" sz="1700" dirty="0">
              <a:latin typeface="Times New Roman" panose="02020603050405020304" pitchFamily="18" charset="0"/>
              <a:cs typeface="Times New Roman" panose="02020603050405020304" pitchFamily="18" charset="0"/>
            </a:endParaRPr>
          </a:p>
        </p:txBody>
      </p:sp>
      <p:pic>
        <p:nvPicPr>
          <p:cNvPr id="11267" name="Picture 3" descr="Rwanda_flag_animated">
            <a:extLst>
              <a:ext uri="{FF2B5EF4-FFF2-40B4-BE49-F238E27FC236}">
                <a16:creationId xmlns:a16="http://schemas.microsoft.com/office/drawing/2014/main" id="{A5FE69E5-7C53-4815-95F1-4829F0C7F1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48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49E0529E-BE3D-06C6-406C-8B191D01F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19923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0B2A857A-4DC8-8E32-8852-F0929F6BBBBE}"/>
              </a:ext>
            </a:extLst>
          </p:cNvPr>
          <p:cNvSpPr>
            <a:spLocks noGrp="1"/>
          </p:cNvSpPr>
          <p:nvPr>
            <p:ph idx="1"/>
          </p:nvPr>
        </p:nvSpPr>
        <p:spPr>
          <a:xfrm>
            <a:off x="76200" y="838200"/>
            <a:ext cx="8937625" cy="5570538"/>
          </a:xfrm>
        </p:spPr>
        <p:txBody>
          <a:bodyPr/>
          <a:lstStyle/>
          <a:p>
            <a:pPr marL="107950" indent="0" algn="just">
              <a:buFont typeface="Wingdings 3" pitchFamily="2" charset="2"/>
              <a:buNone/>
            </a:pPr>
            <a:r>
              <a:rPr lang="en-US" altLang="en-US" sz="3600" b="1">
                <a:latin typeface="Times New Roman" panose="02020603050405020304" pitchFamily="18" charset="0"/>
                <a:cs typeface="Times New Roman" panose="02020603050405020304" pitchFamily="18" charset="0"/>
              </a:rPr>
              <a:t>UBUNTU </a:t>
            </a:r>
            <a:r>
              <a:rPr lang="en-US" altLang="en-US" sz="3600">
                <a:latin typeface="Times New Roman" panose="02020603050405020304" pitchFamily="18" charset="0"/>
                <a:cs typeface="Times New Roman" panose="02020603050405020304" pitchFamily="18" charset="0"/>
              </a:rPr>
              <a:t>is considered as an “African philosophy that places emphasis on ‘being self through others. It is a form of humanism which can be expressed in the phrases ‘I am because of who we all are’ and ubuntu ngumuntu ngabantu in Zulu language.</a:t>
            </a:r>
          </a:p>
          <a:p>
            <a:pPr marL="107950" indent="0" algn="just">
              <a:buFont typeface="Wingdings 3" pitchFamily="2" charset="2"/>
              <a:buNone/>
            </a:pPr>
            <a:endParaRPr lang="en-US" altLang="en-US" sz="3600">
              <a:latin typeface="Times New Roman" panose="02020603050405020304" pitchFamily="18" charset="0"/>
              <a:cs typeface="Times New Roman" panose="02020603050405020304" pitchFamily="18" charset="0"/>
            </a:endParaRPr>
          </a:p>
          <a:p>
            <a:pPr marL="107950" indent="0" algn="just">
              <a:buFont typeface="Wingdings 3" pitchFamily="2" charset="2"/>
              <a:buNone/>
            </a:pPr>
            <a:r>
              <a:rPr lang="en-US" altLang="en-US" sz="3600" b="1">
                <a:latin typeface="Times New Roman" panose="02020603050405020304" pitchFamily="18" charset="0"/>
                <a:cs typeface="Times New Roman" panose="02020603050405020304" pitchFamily="18" charset="0"/>
              </a:rPr>
              <a:t>Ubuntu</a:t>
            </a:r>
            <a:r>
              <a:rPr lang="en-US" altLang="en-US" sz="3600">
                <a:latin typeface="Times New Roman" panose="02020603050405020304" pitchFamily="18" charset="0"/>
                <a:cs typeface="Times New Roman" panose="02020603050405020304" pitchFamily="18" charset="0"/>
              </a:rPr>
              <a:t> means generally “humanness” and expresses itself metaphorically as “people are people through people </a:t>
            </a:r>
          </a:p>
        </p:txBody>
      </p:sp>
      <p:sp>
        <p:nvSpPr>
          <p:cNvPr id="3" name="Title 2">
            <a:extLst>
              <a:ext uri="{FF2B5EF4-FFF2-40B4-BE49-F238E27FC236}">
                <a16:creationId xmlns:a16="http://schemas.microsoft.com/office/drawing/2014/main" id="{36D15AA1-50D7-5426-491B-B9199621395A}"/>
              </a:ext>
            </a:extLst>
          </p:cNvPr>
          <p:cNvSpPr>
            <a:spLocks noGrp="1"/>
          </p:cNvSpPr>
          <p:nvPr>
            <p:ph type="title"/>
          </p:nvPr>
        </p:nvSpPr>
        <p:spPr>
          <a:xfrm>
            <a:off x="417513" y="84137"/>
            <a:ext cx="8229600" cy="754063"/>
          </a:xfrm>
        </p:spPr>
        <p:txBody>
          <a:bodyPr/>
          <a:lstStyle/>
          <a:p>
            <a:pPr algn="ctr">
              <a:defRPr/>
            </a:pPr>
            <a:r>
              <a:rPr lang="en-US" sz="3600" u="sng" dirty="0">
                <a:solidFill>
                  <a:schemeClr val="tx1"/>
                </a:solidFill>
                <a:latin typeface="Times New Roman" panose="02020603050405020304" pitchFamily="18" charset="0"/>
                <a:cs typeface="Times New Roman" panose="02020603050405020304" pitchFamily="18" charset="0"/>
              </a:rPr>
              <a:t>What is Ubuntu?</a:t>
            </a:r>
          </a:p>
        </p:txBody>
      </p:sp>
      <p:sp>
        <p:nvSpPr>
          <p:cNvPr id="4" name="Footer Placeholder 3">
            <a:extLst>
              <a:ext uri="{FF2B5EF4-FFF2-40B4-BE49-F238E27FC236}">
                <a16:creationId xmlns:a16="http://schemas.microsoft.com/office/drawing/2014/main" id="{87581D81-4DB0-730D-6F8E-465ECC59E379}"/>
              </a:ext>
            </a:extLst>
          </p:cNvPr>
          <p:cNvSpPr>
            <a:spLocks noGrp="1"/>
          </p:cNvSpPr>
          <p:nvPr>
            <p:ph type="ftr" sz="quarter" idx="11"/>
          </p:nvPr>
        </p:nvSpPr>
        <p:spPr/>
        <p:txBody>
          <a:bodyPr/>
          <a:lstStyle/>
          <a:p>
            <a:pPr>
              <a:defRPr/>
            </a:pPr>
            <a:r>
              <a:rPr lang="en-US"/>
              <a:t>Mfundo waUbuntu Annual Lecture delivered on 12 December 2024</a:t>
            </a:r>
          </a:p>
        </p:txBody>
      </p:sp>
      <p:sp>
        <p:nvSpPr>
          <p:cNvPr id="21509" name="Slide Number Placeholder 4">
            <a:extLst>
              <a:ext uri="{FF2B5EF4-FFF2-40B4-BE49-F238E27FC236}">
                <a16:creationId xmlns:a16="http://schemas.microsoft.com/office/drawing/2014/main" id="{92F62BF4-68DD-46E2-C778-DD13B2E3DB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83BD8B-A7F0-EE4E-8056-8DC00B621FA2}" type="slidenum">
              <a:rPr lang="en-US" altLang="en-US" smtClean="0">
                <a:latin typeface="Lucida Sans Unicode" panose="020B0602030504020204" pitchFamily="34" charset="0"/>
              </a:rPr>
              <a:pPr/>
              <a:t>10</a:t>
            </a:fld>
            <a:endParaRPr lang="en-US" altLang="en-US">
              <a:latin typeface="Lucida Sans Unicode" panose="020B0602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a:extLst>
              <a:ext uri="{FF2B5EF4-FFF2-40B4-BE49-F238E27FC236}">
                <a16:creationId xmlns:a16="http://schemas.microsoft.com/office/drawing/2014/main" id="{CC925400-9BD0-D3BD-DC88-D29651D18F1E}"/>
              </a:ext>
            </a:extLst>
          </p:cNvPr>
          <p:cNvSpPr>
            <a:spLocks noGrp="1"/>
          </p:cNvSpPr>
          <p:nvPr>
            <p:ph idx="1"/>
          </p:nvPr>
        </p:nvSpPr>
        <p:spPr/>
        <p:txBody>
          <a:bodyPr/>
          <a:lstStyle/>
          <a:p>
            <a:pPr marL="107950" indent="0" algn="just">
              <a:buFont typeface="Wingdings 3" pitchFamily="2" charset="2"/>
              <a:buNone/>
            </a:pPr>
            <a:r>
              <a:rPr lang="en-US" altLang="en-US" sz="3600">
                <a:latin typeface="Times New Roman" panose="02020603050405020304" pitchFamily="18" charset="0"/>
                <a:cs typeface="Times New Roman" panose="02020603050405020304" pitchFamily="18" charset="0"/>
              </a:rPr>
              <a:t>According to Fresno Pacific University (2019), education is defined as “a gradual process which brings positive change in the human life and behavior. [It can also be] defined as a process of acquiring knowledge through study or imparting the knowledge by way of instruction or some other practical procedure.” </a:t>
            </a:r>
          </a:p>
        </p:txBody>
      </p:sp>
      <p:sp>
        <p:nvSpPr>
          <p:cNvPr id="3" name="Title 2">
            <a:extLst>
              <a:ext uri="{FF2B5EF4-FFF2-40B4-BE49-F238E27FC236}">
                <a16:creationId xmlns:a16="http://schemas.microsoft.com/office/drawing/2014/main" id="{176D173F-92EF-34C3-7F79-A56690422781}"/>
              </a:ext>
            </a:extLst>
          </p:cNvPr>
          <p:cNvSpPr>
            <a:spLocks noGrp="1"/>
          </p:cNvSpPr>
          <p:nvPr>
            <p:ph type="title"/>
          </p:nvPr>
        </p:nvSpPr>
        <p:spPr>
          <a:xfrm>
            <a:off x="464634" y="134938"/>
            <a:ext cx="8229600" cy="944562"/>
          </a:xfrm>
        </p:spPr>
        <p:txBody>
          <a:bodyPr/>
          <a:lstStyle/>
          <a:p>
            <a:pPr algn="ctr">
              <a:defRPr/>
            </a:pPr>
            <a:r>
              <a:rPr lang="en-US" dirty="0">
                <a:latin typeface="Times New Roman" panose="02020603050405020304" pitchFamily="18" charset="0"/>
                <a:cs typeface="Times New Roman" panose="02020603050405020304" pitchFamily="18" charset="0"/>
              </a:rPr>
              <a:t>What is Education?</a:t>
            </a:r>
          </a:p>
        </p:txBody>
      </p:sp>
      <p:sp>
        <p:nvSpPr>
          <p:cNvPr id="4" name="Footer Placeholder 3">
            <a:extLst>
              <a:ext uri="{FF2B5EF4-FFF2-40B4-BE49-F238E27FC236}">
                <a16:creationId xmlns:a16="http://schemas.microsoft.com/office/drawing/2014/main" id="{416FE7EC-1CB9-05C4-57C2-98B8C5966C1D}"/>
              </a:ext>
            </a:extLst>
          </p:cNvPr>
          <p:cNvSpPr>
            <a:spLocks noGrp="1"/>
          </p:cNvSpPr>
          <p:nvPr>
            <p:ph type="ftr" sz="quarter" idx="11"/>
          </p:nvPr>
        </p:nvSpPr>
        <p:spPr/>
        <p:txBody>
          <a:bodyPr/>
          <a:lstStyle/>
          <a:p>
            <a:pPr>
              <a:defRPr/>
            </a:pPr>
            <a:r>
              <a:rPr lang="en-US"/>
              <a:t>Mfundo waUbuntu Annual Lecture delivered on 12 December 2024</a:t>
            </a:r>
          </a:p>
        </p:txBody>
      </p:sp>
      <p:sp>
        <p:nvSpPr>
          <p:cNvPr id="22533" name="Slide Number Placeholder 4">
            <a:extLst>
              <a:ext uri="{FF2B5EF4-FFF2-40B4-BE49-F238E27FC236}">
                <a16:creationId xmlns:a16="http://schemas.microsoft.com/office/drawing/2014/main" id="{3E0B544B-DFB0-BFCB-1A68-A7AA5B82D7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DEECD3-CEF6-6247-9451-3A51DDB69331}" type="slidenum">
              <a:rPr lang="en-US" altLang="en-US" smtClean="0">
                <a:latin typeface="Lucida Sans Unicode" panose="020B0602030504020204" pitchFamily="34" charset="0"/>
              </a:rPr>
              <a:pPr/>
              <a:t>11</a:t>
            </a:fld>
            <a:endParaRPr lang="en-US" altLang="en-US">
              <a:latin typeface="Lucida Sans Unicode" panose="020B0602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DEC58-9A2D-ED58-CF4C-F4AEE7B48CFE}"/>
              </a:ext>
            </a:extLst>
          </p:cNvPr>
          <p:cNvSpPr>
            <a:spLocks noGrp="1"/>
          </p:cNvSpPr>
          <p:nvPr>
            <p:ph idx="1"/>
          </p:nvPr>
        </p:nvSpPr>
        <p:spPr>
          <a:xfrm>
            <a:off x="152400" y="1481138"/>
            <a:ext cx="8861425" cy="4691062"/>
          </a:xfrm>
        </p:spPr>
        <p:txBody>
          <a:bodyPr/>
          <a:lstStyle/>
          <a:p>
            <a:pPr algn="just">
              <a:buFont typeface="Wingdings 3" panose="05040102010807070707" pitchFamily="18" charset="2"/>
              <a:buChar char=""/>
              <a:defRPr/>
            </a:pPr>
            <a:r>
              <a:rPr lang="en-US" sz="3200" b="1" dirty="0">
                <a:latin typeface="Times New Roman" panose="02020603050405020304" pitchFamily="18" charset="0"/>
                <a:cs typeface="Times New Roman" panose="02020603050405020304" pitchFamily="18" charset="0"/>
              </a:rPr>
              <a:t>Formal</a:t>
            </a:r>
            <a:r>
              <a:rPr lang="en-US" sz="3200" dirty="0">
                <a:latin typeface="Times New Roman" panose="02020603050405020304" pitchFamily="18" charset="0"/>
                <a:cs typeface="Times New Roman" panose="02020603050405020304" pitchFamily="18" charset="0"/>
              </a:rPr>
              <a:t>: refers to </a:t>
            </a:r>
            <a:r>
              <a:rPr lang="en-US" sz="3200" dirty="0" err="1">
                <a:latin typeface="Times New Roman" panose="02020603050405020304" pitchFamily="18" charset="0"/>
                <a:cs typeface="Times New Roman" panose="02020603050405020304" pitchFamily="18" charset="0"/>
              </a:rPr>
              <a:t>organised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institutionalised</a:t>
            </a:r>
            <a:r>
              <a:rPr lang="en-US" sz="3200" dirty="0">
                <a:latin typeface="Times New Roman" panose="02020603050405020304" pitchFamily="18" charset="0"/>
                <a:cs typeface="Times New Roman" panose="02020603050405020304" pitchFamily="18" charset="0"/>
              </a:rPr>
              <a:t> learning models.</a:t>
            </a:r>
          </a:p>
          <a:p>
            <a:pPr marL="109537" indent="0" algn="just">
              <a:buFont typeface="Wingdings 3" panose="05040102010807070707" pitchFamily="18" charset="2"/>
              <a:buNone/>
              <a:defRPr/>
            </a:pPr>
            <a:endParaRPr lang="en-US" sz="32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Char char=""/>
              <a:defRPr/>
            </a:pPr>
            <a:r>
              <a:rPr lang="en-US" sz="3200" b="1" dirty="0">
                <a:latin typeface="Times New Roman" panose="02020603050405020304" pitchFamily="18" charset="0"/>
                <a:cs typeface="Times New Roman" panose="02020603050405020304" pitchFamily="18" charset="0"/>
              </a:rPr>
              <a:t>Non formal</a:t>
            </a:r>
            <a:r>
              <a:rPr lang="en-US" sz="3200" dirty="0">
                <a:latin typeface="Times New Roman" panose="02020603050405020304" pitchFamily="18" charset="0"/>
                <a:cs typeface="Times New Roman" panose="02020603050405020304" pitchFamily="18" charset="0"/>
              </a:rPr>
              <a:t>: refers to the learning from community groups (e.g. family) and other various </a:t>
            </a:r>
            <a:r>
              <a:rPr lang="en-US" sz="3200" dirty="0" err="1">
                <a:latin typeface="Times New Roman" panose="02020603050405020304" pitchFamily="18" charset="0"/>
                <a:cs typeface="Times New Roman" panose="02020603050405020304" pitchFamily="18" charset="0"/>
              </a:rPr>
              <a:t>organisations</a:t>
            </a:r>
            <a:r>
              <a:rPr lang="en-US" sz="3200" dirty="0">
                <a:latin typeface="Times New Roman" panose="02020603050405020304" pitchFamily="18" charset="0"/>
                <a:cs typeface="Times New Roman" panose="02020603050405020304" pitchFamily="18" charset="0"/>
              </a:rPr>
              <a:t>.</a:t>
            </a:r>
          </a:p>
          <a:p>
            <a:pPr marL="109537" indent="0" algn="just">
              <a:buFont typeface="Wingdings 3" panose="05040102010807070707" pitchFamily="18" charset="2"/>
              <a:buNone/>
              <a:defRPr/>
            </a:pPr>
            <a:endParaRPr lang="en-US" sz="32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Char char=""/>
              <a:defRPr/>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Informal</a:t>
            </a:r>
            <a:r>
              <a:rPr lang="en-US" sz="3200" dirty="0">
                <a:latin typeface="Times New Roman" panose="02020603050405020304" pitchFamily="18" charset="0"/>
                <a:cs typeface="Times New Roman" panose="02020603050405020304" pitchFamily="18" charset="0"/>
              </a:rPr>
              <a:t>: refers to the everyday learning people experience throughout their lives.</a:t>
            </a:r>
          </a:p>
        </p:txBody>
      </p:sp>
      <p:sp>
        <p:nvSpPr>
          <p:cNvPr id="3" name="Title 2">
            <a:extLst>
              <a:ext uri="{FF2B5EF4-FFF2-40B4-BE49-F238E27FC236}">
                <a16:creationId xmlns:a16="http://schemas.microsoft.com/office/drawing/2014/main" id="{42CDBB56-1C86-922E-3050-F978AE58C74A}"/>
              </a:ext>
            </a:extLst>
          </p:cNvPr>
          <p:cNvSpPr>
            <a:spLocks noGrp="1"/>
          </p:cNvSpPr>
          <p:nvPr>
            <p:ph type="title"/>
          </p:nvPr>
        </p:nvSpPr>
        <p:spPr/>
        <p:txBody>
          <a:bodyPr>
            <a:normAutofit fontScale="90000"/>
          </a:bodyPr>
          <a:lstStyle/>
          <a:p>
            <a:pPr algn="ctr">
              <a:defRPr/>
            </a:pPr>
            <a:r>
              <a:rPr lang="en-US" dirty="0">
                <a:latin typeface="Times New Roman" panose="02020603050405020304" pitchFamily="18" charset="0"/>
                <a:cs typeface="Times New Roman" panose="02020603050405020304" pitchFamily="18" charset="0"/>
              </a:rPr>
              <a:t>Education can be formal; non formal and informal</a:t>
            </a:r>
          </a:p>
        </p:txBody>
      </p:sp>
      <p:sp>
        <p:nvSpPr>
          <p:cNvPr id="4" name="Footer Placeholder 3">
            <a:extLst>
              <a:ext uri="{FF2B5EF4-FFF2-40B4-BE49-F238E27FC236}">
                <a16:creationId xmlns:a16="http://schemas.microsoft.com/office/drawing/2014/main" id="{12554332-D2D4-700B-83FA-B302B8CBCD52}"/>
              </a:ext>
            </a:extLst>
          </p:cNvPr>
          <p:cNvSpPr>
            <a:spLocks noGrp="1"/>
          </p:cNvSpPr>
          <p:nvPr>
            <p:ph type="ftr" sz="quarter" idx="11"/>
          </p:nvPr>
        </p:nvSpPr>
        <p:spPr/>
        <p:txBody>
          <a:bodyPr/>
          <a:lstStyle/>
          <a:p>
            <a:pPr>
              <a:defRPr/>
            </a:pPr>
            <a:r>
              <a:rPr lang="en-US"/>
              <a:t>Mfundo waUbuntu Annual Lecture delivered on 12 December 2024</a:t>
            </a:r>
          </a:p>
        </p:txBody>
      </p:sp>
      <p:sp>
        <p:nvSpPr>
          <p:cNvPr id="24581" name="Slide Number Placeholder 4">
            <a:extLst>
              <a:ext uri="{FF2B5EF4-FFF2-40B4-BE49-F238E27FC236}">
                <a16:creationId xmlns:a16="http://schemas.microsoft.com/office/drawing/2014/main" id="{8733A213-EAD7-515F-1758-7FC7812DE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78F471-CC4F-D541-B6B5-2E195CD5E76E}" type="slidenum">
              <a:rPr lang="en-US" altLang="en-US" smtClean="0">
                <a:latin typeface="Lucida Sans Unicode" panose="020B0602030504020204" pitchFamily="34" charset="0"/>
              </a:rPr>
              <a:pPr/>
              <a:t>12</a:t>
            </a:fld>
            <a:endParaRPr lang="en-US" altLang="en-US">
              <a:latin typeface="Lucida Sans Unicode" panose="020B0602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16:creationId xmlns:a16="http://schemas.microsoft.com/office/drawing/2014/main" id="{841E3B97-30A2-0022-464A-BD0529C2085F}"/>
              </a:ext>
            </a:extLst>
          </p:cNvPr>
          <p:cNvSpPr>
            <a:spLocks noGrp="1"/>
          </p:cNvSpPr>
          <p:nvPr>
            <p:ph idx="1"/>
          </p:nvPr>
        </p:nvSpPr>
        <p:spPr>
          <a:xfrm>
            <a:off x="152400" y="1417638"/>
            <a:ext cx="8686800" cy="4589462"/>
          </a:xfrm>
        </p:spPr>
        <p:txBody>
          <a:bodyPr/>
          <a:lstStyle/>
          <a:p>
            <a:pPr algn="ctr">
              <a:buFont typeface="Wingdings 3" panose="05040102010807070707" pitchFamily="18" charset="2"/>
              <a:buChar char=""/>
              <a:defRPr/>
            </a:pPr>
            <a:r>
              <a:rPr lang="en-US" altLang="en-US" sz="3200" dirty="0">
                <a:latin typeface="Times New Roman" panose="02020603050405020304" pitchFamily="18" charset="0"/>
                <a:cs typeface="Times New Roman" panose="02020603050405020304" pitchFamily="18" charset="0"/>
              </a:rPr>
              <a:t>From classical to Competence and Student-Based Education</a:t>
            </a:r>
          </a:p>
          <a:p>
            <a:pPr marL="109537" indent="0" algn="ctr">
              <a:buFont typeface="Wingdings 3" panose="05040102010807070707" pitchFamily="18" charset="2"/>
              <a:buNone/>
              <a:defRPr/>
            </a:pPr>
            <a:endParaRPr lang="en-US" altLang="en-US" sz="3200" dirty="0">
              <a:latin typeface="Times New Roman" panose="02020603050405020304" pitchFamily="18" charset="0"/>
              <a:cs typeface="Times New Roman" panose="02020603050405020304" pitchFamily="18" charset="0"/>
            </a:endParaRPr>
          </a:p>
          <a:p>
            <a:pPr marL="109537" indent="0">
              <a:buFont typeface="Wingdings 3" panose="05040102010807070707" pitchFamily="18" charset="2"/>
              <a:buNone/>
              <a:defRPr/>
            </a:pPr>
            <a:endParaRPr lang="en-US" altLang="en-US" dirty="0"/>
          </a:p>
        </p:txBody>
      </p:sp>
      <p:sp>
        <p:nvSpPr>
          <p:cNvPr id="3" name="Title 2">
            <a:extLst>
              <a:ext uri="{FF2B5EF4-FFF2-40B4-BE49-F238E27FC236}">
                <a16:creationId xmlns:a16="http://schemas.microsoft.com/office/drawing/2014/main" id="{CC61895A-98E9-E2E4-8F4B-1F94E61F43FB}"/>
              </a:ext>
            </a:extLst>
          </p:cNvPr>
          <p:cNvSpPr>
            <a:spLocks noGrp="1"/>
          </p:cNvSpPr>
          <p:nvPr>
            <p:ph type="title"/>
          </p:nvPr>
        </p:nvSpPr>
        <p:spPr>
          <a:xfrm>
            <a:off x="76199" y="274638"/>
            <a:ext cx="8937625" cy="1143000"/>
          </a:xfrm>
          <a:solidFill>
            <a:schemeClr val="accent3">
              <a:lumMod val="40000"/>
              <a:lumOff val="60000"/>
            </a:schemeClr>
          </a:solidFill>
        </p:spPr>
        <p:txBody>
          <a:bodyPr>
            <a:normAutofit fontScale="90000"/>
          </a:bodyPr>
          <a:lstStyle/>
          <a:p>
            <a:pPr algn="ctr">
              <a:defRPr/>
            </a:pPr>
            <a:r>
              <a:rPr lang="en-US" dirty="0">
                <a:latin typeface="Times New Roman" panose="02020603050405020304" pitchFamily="18" charset="0"/>
                <a:cs typeface="Times New Roman" panose="02020603050405020304" pitchFamily="18" charset="0"/>
              </a:rPr>
              <a:t>3. SWEP: Drawing on UBUNTU Philosophy</a:t>
            </a:r>
          </a:p>
        </p:txBody>
      </p:sp>
      <p:sp>
        <p:nvSpPr>
          <p:cNvPr id="4" name="Footer Placeholder 3">
            <a:extLst>
              <a:ext uri="{FF2B5EF4-FFF2-40B4-BE49-F238E27FC236}">
                <a16:creationId xmlns:a16="http://schemas.microsoft.com/office/drawing/2014/main" id="{021BCDB6-2AD6-A9AC-8A66-AC28B22354D6}"/>
              </a:ext>
            </a:extLst>
          </p:cNvPr>
          <p:cNvSpPr>
            <a:spLocks noGrp="1"/>
          </p:cNvSpPr>
          <p:nvPr>
            <p:ph type="ftr" sz="quarter" idx="11"/>
          </p:nvPr>
        </p:nvSpPr>
        <p:spPr/>
        <p:txBody>
          <a:bodyPr/>
          <a:lstStyle/>
          <a:p>
            <a:pPr>
              <a:defRPr/>
            </a:pPr>
            <a:r>
              <a:rPr lang="en-US"/>
              <a:t>Mfundo waUbuntu Annual Lecture delivered on 12 December 2024</a:t>
            </a:r>
          </a:p>
        </p:txBody>
      </p:sp>
      <p:sp>
        <p:nvSpPr>
          <p:cNvPr id="25605" name="Slide Number Placeholder 4">
            <a:extLst>
              <a:ext uri="{FF2B5EF4-FFF2-40B4-BE49-F238E27FC236}">
                <a16:creationId xmlns:a16="http://schemas.microsoft.com/office/drawing/2014/main" id="{3514B7D6-24B3-FE9C-D096-992E93EDEB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A178ED-1CAF-6045-B11B-AB5C710F48AF}" type="slidenum">
              <a:rPr lang="en-US" altLang="en-US" smtClean="0">
                <a:latin typeface="Lucida Sans Unicode" panose="020B0602030504020204" pitchFamily="34" charset="0"/>
              </a:rPr>
              <a:pPr/>
              <a:t>13</a:t>
            </a:fld>
            <a:endParaRPr lang="en-US" altLang="en-US">
              <a:latin typeface="Lucida Sans Unicode" panose="020B0602030504020204" pitchFamily="34" charset="0"/>
            </a:endParaRPr>
          </a:p>
        </p:txBody>
      </p:sp>
      <p:pic>
        <p:nvPicPr>
          <p:cNvPr id="25606" name="Picture 6">
            <a:extLst>
              <a:ext uri="{FF2B5EF4-FFF2-40B4-BE49-F238E27FC236}">
                <a16:creationId xmlns:a16="http://schemas.microsoft.com/office/drawing/2014/main" id="{F0140D3B-93CA-8731-93DA-DFA1BA31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2703513"/>
            <a:ext cx="86106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6E037-55C5-51CF-4407-570B9C7D7930}"/>
              </a:ext>
            </a:extLst>
          </p:cNvPr>
          <p:cNvSpPr>
            <a:spLocks noGrp="1"/>
          </p:cNvSpPr>
          <p:nvPr>
            <p:ph idx="1"/>
          </p:nvPr>
        </p:nvSpPr>
        <p:spPr>
          <a:xfrm>
            <a:off x="457200" y="304800"/>
            <a:ext cx="8229600" cy="5702300"/>
          </a:xfrm>
        </p:spPr>
        <p:txBody>
          <a:bodyPr/>
          <a:lstStyle/>
          <a:p>
            <a:pPr>
              <a:buFont typeface="Wingdings 3" panose="05040102010807070707" pitchFamily="18" charset="2"/>
              <a:buChar char=""/>
              <a:defRPr/>
            </a:pPr>
            <a:r>
              <a:rPr lang="en-US" dirty="0"/>
              <a:t>Reference to the 21</a:t>
            </a:r>
            <a:r>
              <a:rPr lang="en-US" baseline="30000" dirty="0"/>
              <a:t>st</a:t>
            </a:r>
            <a:r>
              <a:rPr lang="en-US" dirty="0"/>
              <a:t> Century Skills:</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6F41FA6D-D60F-FC0A-7FE9-0178B4B4F541}"/>
              </a:ext>
            </a:extLst>
          </p:cNvPr>
          <p:cNvSpPr>
            <a:spLocks noGrp="1"/>
          </p:cNvSpPr>
          <p:nvPr>
            <p:ph type="ftr" sz="quarter" idx="11"/>
          </p:nvPr>
        </p:nvSpPr>
        <p:spPr/>
        <p:txBody>
          <a:bodyPr/>
          <a:lstStyle/>
          <a:p>
            <a:pPr>
              <a:defRPr/>
            </a:pPr>
            <a:r>
              <a:rPr lang="en-US"/>
              <a:t>Mfundo waUbuntu Annual Lecture delivered on 12 December 2024</a:t>
            </a:r>
          </a:p>
        </p:txBody>
      </p:sp>
      <p:sp>
        <p:nvSpPr>
          <p:cNvPr id="27652" name="Slide Number Placeholder 4">
            <a:extLst>
              <a:ext uri="{FF2B5EF4-FFF2-40B4-BE49-F238E27FC236}">
                <a16:creationId xmlns:a16="http://schemas.microsoft.com/office/drawing/2014/main" id="{179C78D4-E333-21E3-A04D-6E5F409EF9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9FD645-F8B1-2A40-B89C-AADCCD8ECA0F}" type="slidenum">
              <a:rPr lang="en-US" altLang="en-US" smtClean="0">
                <a:latin typeface="Lucida Sans Unicode" panose="020B0602030504020204" pitchFamily="34" charset="0"/>
              </a:rPr>
              <a:pPr/>
              <a:t>14</a:t>
            </a:fld>
            <a:endParaRPr lang="en-US" altLang="en-US">
              <a:latin typeface="Lucida Sans Unicode" panose="020B0602030504020204" pitchFamily="34" charset="0"/>
            </a:endParaRPr>
          </a:p>
        </p:txBody>
      </p:sp>
      <p:pic>
        <p:nvPicPr>
          <p:cNvPr id="27653" name="Picture 6">
            <a:extLst>
              <a:ext uri="{FF2B5EF4-FFF2-40B4-BE49-F238E27FC236}">
                <a16:creationId xmlns:a16="http://schemas.microsoft.com/office/drawing/2014/main" id="{EC608C13-6C07-E785-B6FB-A7EC5869A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0900"/>
            <a:ext cx="76200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6986B-D920-0A8C-8A2C-382985FE2878}"/>
              </a:ext>
            </a:extLst>
          </p:cNvPr>
          <p:cNvSpPr>
            <a:spLocks noGrp="1"/>
          </p:cNvSpPr>
          <p:nvPr>
            <p:ph idx="1"/>
          </p:nvPr>
        </p:nvSpPr>
        <p:spPr>
          <a:xfrm>
            <a:off x="746125" y="304800"/>
            <a:ext cx="8229600" cy="4525963"/>
          </a:xfrm>
        </p:spPr>
        <p:txBody>
          <a:bodyPr/>
          <a:lstStyle/>
          <a:p>
            <a:pPr>
              <a:buFont typeface="Wingdings 3" panose="05040102010807070707" pitchFamily="18" charset="2"/>
              <a:buChar char=""/>
              <a:defRPr/>
            </a:pPr>
            <a:r>
              <a:rPr lang="en-US" sz="3200" dirty="0">
                <a:latin typeface="Times New Roman" panose="02020603050405020304" pitchFamily="18" charset="0"/>
                <a:cs typeface="Times New Roman" panose="02020603050405020304" pitchFamily="18" charset="0"/>
              </a:rPr>
              <a:t>In-class Implementation of UBUNTU through </a:t>
            </a:r>
            <a:r>
              <a:rPr lang="en-US" sz="3200" b="1" u="sng" dirty="0">
                <a:latin typeface="Times New Roman" panose="02020603050405020304" pitchFamily="18" charset="0"/>
                <a:cs typeface="Times New Roman" panose="02020603050405020304" pitchFamily="18" charset="0"/>
              </a:rPr>
              <a:t>Primary and Secondary</a:t>
            </a:r>
            <a:r>
              <a:rPr lang="en-US" sz="3200" dirty="0">
                <a:latin typeface="Times New Roman" panose="02020603050405020304" pitchFamily="18" charset="0"/>
                <a:cs typeface="Times New Roman" panose="02020603050405020304" pitchFamily="18" charset="0"/>
              </a:rPr>
              <a:t> Social Work Methods</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8774E592-5747-C98E-85F4-ADB9F43569CF}"/>
              </a:ext>
            </a:extLst>
          </p:cNvPr>
          <p:cNvSpPr>
            <a:spLocks noGrp="1"/>
          </p:cNvSpPr>
          <p:nvPr>
            <p:ph type="ftr" sz="quarter" idx="11"/>
          </p:nvPr>
        </p:nvSpPr>
        <p:spPr/>
        <p:txBody>
          <a:bodyPr/>
          <a:lstStyle/>
          <a:p>
            <a:pPr>
              <a:defRPr/>
            </a:pPr>
            <a:r>
              <a:rPr lang="en-US"/>
              <a:t>Mfundo waUbuntu Annual Lecture delivered on 12 December 2024</a:t>
            </a:r>
          </a:p>
        </p:txBody>
      </p:sp>
      <p:sp>
        <p:nvSpPr>
          <p:cNvPr id="28676" name="Slide Number Placeholder 4">
            <a:extLst>
              <a:ext uri="{FF2B5EF4-FFF2-40B4-BE49-F238E27FC236}">
                <a16:creationId xmlns:a16="http://schemas.microsoft.com/office/drawing/2014/main" id="{7DE1F54B-03B4-AB7E-22B3-AED727FC57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2B909E-1EF9-4243-9DF9-C1088EC10461}" type="slidenum">
              <a:rPr lang="en-US" altLang="en-US" smtClean="0">
                <a:latin typeface="Lucida Sans Unicode" panose="020B0602030504020204" pitchFamily="34" charset="0"/>
              </a:rPr>
              <a:pPr/>
              <a:t>15</a:t>
            </a:fld>
            <a:endParaRPr lang="en-US" altLang="en-US">
              <a:latin typeface="Lucida Sans Unicode" panose="020B0602030504020204" pitchFamily="34" charset="0"/>
            </a:endParaRPr>
          </a:p>
        </p:txBody>
      </p:sp>
      <p:pic>
        <p:nvPicPr>
          <p:cNvPr id="28677" name="Picture 2">
            <a:extLst>
              <a:ext uri="{FF2B5EF4-FFF2-40B4-BE49-F238E27FC236}">
                <a16:creationId xmlns:a16="http://schemas.microsoft.com/office/drawing/2014/main" id="{F361A3C9-C826-85B4-A125-B0DF37A16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7324DA-6BF4-5C75-7413-170952D6D0D1}"/>
              </a:ext>
            </a:extLst>
          </p:cNvPr>
          <p:cNvSpPr>
            <a:spLocks noGrp="1"/>
          </p:cNvSpPr>
          <p:nvPr>
            <p:ph idx="1"/>
          </p:nvPr>
        </p:nvSpPr>
        <p:spPr>
          <a:xfrm>
            <a:off x="457200" y="304800"/>
            <a:ext cx="8229600" cy="5702300"/>
          </a:xfrm>
        </p:spPr>
        <p:txBody>
          <a:bodyPr/>
          <a:lstStyle/>
          <a:p>
            <a:pPr>
              <a:buFont typeface="Wingdings 3" panose="05040102010807070707" pitchFamily="18" charset="2"/>
              <a:buChar char=""/>
              <a:defRPr/>
            </a:pPr>
            <a:r>
              <a:rPr lang="en-US" sz="3200" dirty="0">
                <a:latin typeface="Times New Roman" panose="02020603050405020304" pitchFamily="18" charset="0"/>
                <a:cs typeface="Times New Roman" panose="02020603050405020304" pitchFamily="18" charset="0"/>
              </a:rPr>
              <a:t>Field Placement: Concrete ways of Implementation of UBUNTU</a:t>
            </a:r>
          </a:p>
          <a:p>
            <a:pPr marL="109537" indent="0">
              <a:buFont typeface="Wingdings 3" panose="05040102010807070707" pitchFamily="18" charset="2"/>
              <a:buNone/>
              <a:defRPr/>
            </a:pPr>
            <a:endParaRPr lang="en-US" dirty="0"/>
          </a:p>
          <a:p>
            <a:pPr>
              <a:buFont typeface="Wingdings 3" panose="05040102010807070707" pitchFamily="18" charset="2"/>
              <a:buChar char=""/>
              <a:defRPr/>
            </a:pPr>
            <a:endParaRPr lang="en-US" dirty="0"/>
          </a:p>
        </p:txBody>
      </p:sp>
      <p:sp>
        <p:nvSpPr>
          <p:cNvPr id="4" name="Footer Placeholder 3">
            <a:extLst>
              <a:ext uri="{FF2B5EF4-FFF2-40B4-BE49-F238E27FC236}">
                <a16:creationId xmlns:a16="http://schemas.microsoft.com/office/drawing/2014/main" id="{7A896242-84C1-E336-EE44-FA3EBEB26E17}"/>
              </a:ext>
            </a:extLst>
          </p:cNvPr>
          <p:cNvSpPr>
            <a:spLocks noGrp="1"/>
          </p:cNvSpPr>
          <p:nvPr>
            <p:ph type="ftr" sz="quarter" idx="11"/>
          </p:nvPr>
        </p:nvSpPr>
        <p:spPr/>
        <p:txBody>
          <a:bodyPr/>
          <a:lstStyle/>
          <a:p>
            <a:pPr>
              <a:defRPr/>
            </a:pPr>
            <a:r>
              <a:rPr lang="en-US"/>
              <a:t>Mfundo waUbuntu Annual Lecture delivered on 12 December 2024</a:t>
            </a:r>
          </a:p>
        </p:txBody>
      </p:sp>
      <p:sp>
        <p:nvSpPr>
          <p:cNvPr id="29700" name="Slide Number Placeholder 4">
            <a:extLst>
              <a:ext uri="{FF2B5EF4-FFF2-40B4-BE49-F238E27FC236}">
                <a16:creationId xmlns:a16="http://schemas.microsoft.com/office/drawing/2014/main" id="{5DA82F16-7066-57C1-0A8D-81A2E727A0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827522-C72A-004F-ADE7-2243C6708491}" type="slidenum">
              <a:rPr lang="en-US" altLang="en-US" smtClean="0">
                <a:latin typeface="Lucida Sans Unicode" panose="020B0602030504020204" pitchFamily="34" charset="0"/>
              </a:rPr>
              <a:pPr/>
              <a:t>16</a:t>
            </a:fld>
            <a:endParaRPr lang="en-US" altLang="en-US">
              <a:latin typeface="Lucida Sans Unicode" panose="020B0602030504020204" pitchFamily="34" charset="0"/>
            </a:endParaRPr>
          </a:p>
        </p:txBody>
      </p:sp>
      <p:pic>
        <p:nvPicPr>
          <p:cNvPr id="29701" name="Picture 3">
            <a:extLst>
              <a:ext uri="{FF2B5EF4-FFF2-40B4-BE49-F238E27FC236}">
                <a16:creationId xmlns:a16="http://schemas.microsoft.com/office/drawing/2014/main" id="{6B0C7805-6EFD-BA8B-57F2-EB080D27D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1090930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C9D8CF-90D6-0EA7-3856-A9CB565AF01C}"/>
              </a:ext>
            </a:extLst>
          </p:cNvPr>
          <p:cNvSpPr>
            <a:spLocks noGrp="1"/>
          </p:cNvSpPr>
          <p:nvPr>
            <p:ph idx="1"/>
          </p:nvPr>
        </p:nvSpPr>
        <p:spPr>
          <a:xfrm>
            <a:off x="76200" y="1066800"/>
            <a:ext cx="8937625" cy="5257800"/>
          </a:xfrm>
        </p:spPr>
        <p:txBody>
          <a:bodyPr/>
          <a:lstStyle/>
          <a:p>
            <a:pPr>
              <a:buFont typeface="Wingdings 3" panose="05040102010807070707" pitchFamily="18" charset="2"/>
              <a:buChar char=""/>
              <a:defRPr/>
            </a:pPr>
            <a:r>
              <a:rPr lang="en-US" sz="3200" b="1" u="sng" dirty="0">
                <a:latin typeface="Times New Roman" panose="02020603050405020304" pitchFamily="18" charset="0"/>
                <a:cs typeface="Times New Roman" panose="02020603050405020304" pitchFamily="18" charset="0"/>
              </a:rPr>
              <a:t>Genesis of SWEP in Rwanda</a:t>
            </a:r>
          </a:p>
          <a:p>
            <a:pPr marL="109537" indent="0">
              <a:buFont typeface="Wingdings 3" panose="05040102010807070707" pitchFamily="18" charset="2"/>
              <a:buNone/>
              <a:defRPr/>
            </a:pPr>
            <a:r>
              <a:rPr lang="en-US" sz="3200" dirty="0">
                <a:latin typeface="Times New Roman" panose="02020603050405020304" pitchFamily="18" charset="0"/>
                <a:cs typeface="Times New Roman" panose="02020603050405020304" pitchFamily="18" charset="0"/>
              </a:rPr>
              <a:t>In Rwanda, the social work was officially established as an academic </a:t>
            </a:r>
          </a:p>
          <a:p>
            <a:pPr marL="109537" indent="0">
              <a:buFont typeface="Wingdings 3" panose="05040102010807070707" pitchFamily="18" charset="2"/>
              <a:buNone/>
              <a:defRPr/>
            </a:pPr>
            <a:r>
              <a:rPr lang="en-US" sz="3200" dirty="0">
                <a:latin typeface="Times New Roman" panose="02020603050405020304" pitchFamily="18" charset="0"/>
                <a:cs typeface="Times New Roman" panose="02020603050405020304" pitchFamily="18" charset="0"/>
              </a:rPr>
              <a:t>discipline in the direct aftermath of the 1994 Genocide against the Tutsi.</a:t>
            </a:r>
          </a:p>
          <a:p>
            <a:pPr marL="109537" indent="0">
              <a:buFont typeface="Wingdings 3" panose="05040102010807070707" pitchFamily="18" charset="2"/>
              <a:buNone/>
              <a:defRPr/>
            </a:pPr>
            <a:endParaRPr lang="en-US" sz="3200" dirty="0">
              <a:latin typeface="Times New Roman" panose="02020603050405020304" pitchFamily="18" charset="0"/>
              <a:cs typeface="Times New Roman" panose="02020603050405020304" pitchFamily="18" charset="0"/>
            </a:endParaRPr>
          </a:p>
          <a:p>
            <a:pPr marL="109537" indent="0">
              <a:buFont typeface="Wingdings 3" panose="05040102010807070707" pitchFamily="18" charset="2"/>
              <a:buNone/>
              <a:defRPr/>
            </a:pPr>
            <a:r>
              <a:rPr lang="en-US" sz="3200" dirty="0">
                <a:latin typeface="Times New Roman" panose="02020603050405020304" pitchFamily="18" charset="0"/>
                <a:cs typeface="Times New Roman" panose="02020603050405020304" pitchFamily="18" charset="0"/>
              </a:rPr>
              <a:t>Since this time, the profession has been evolving and growing, drawing on a hybrid model that combines both the Western model of practice and indigenous ways of solving problems.</a:t>
            </a:r>
          </a:p>
          <a:p>
            <a:pPr marL="109537" indent="0">
              <a:buFont typeface="Wingdings 3" panose="05040102010807070707" pitchFamily="18" charset="2"/>
              <a:buNone/>
              <a:defRPr/>
            </a:pPr>
            <a:endParaRPr lang="en-US" sz="32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40D846AC-7DDC-D3CB-66F9-0277842F3FBD}"/>
              </a:ext>
            </a:extLst>
          </p:cNvPr>
          <p:cNvSpPr>
            <a:spLocks noGrp="1"/>
          </p:cNvSpPr>
          <p:nvPr>
            <p:ph type="title"/>
          </p:nvPr>
        </p:nvSpPr>
        <p:spPr>
          <a:xfrm>
            <a:off x="417513" y="-152399"/>
            <a:ext cx="8229600" cy="1219200"/>
          </a:xfrm>
          <a:solidFill>
            <a:schemeClr val="accent3">
              <a:lumMod val="40000"/>
              <a:lumOff val="60000"/>
            </a:schemeClr>
          </a:solidFill>
        </p:spPr>
        <p:txBody>
          <a:bodyPr>
            <a:normAutofit fontScale="90000"/>
          </a:bodyPr>
          <a:lstStyle/>
          <a:p>
            <a:pPr algn="ctr">
              <a:defRPr/>
            </a:pPr>
            <a:r>
              <a:rPr lang="en-US" sz="3600" dirty="0">
                <a:latin typeface="Times New Roman" panose="02020603050405020304" pitchFamily="18" charset="0"/>
                <a:cs typeface="Times New Roman" panose="02020603050405020304" pitchFamily="18" charset="0"/>
              </a:rPr>
              <a:t>4. Case Example: SWEP in the aftermath of the Genocide against the Tutsi in Rwanda</a:t>
            </a:r>
          </a:p>
        </p:txBody>
      </p:sp>
      <p:sp>
        <p:nvSpPr>
          <p:cNvPr id="4" name="Footer Placeholder 3">
            <a:extLst>
              <a:ext uri="{FF2B5EF4-FFF2-40B4-BE49-F238E27FC236}">
                <a16:creationId xmlns:a16="http://schemas.microsoft.com/office/drawing/2014/main" id="{15C3D2AD-C846-31EB-EFE2-44626F02DEEC}"/>
              </a:ext>
            </a:extLst>
          </p:cNvPr>
          <p:cNvSpPr>
            <a:spLocks noGrp="1"/>
          </p:cNvSpPr>
          <p:nvPr>
            <p:ph type="ftr" sz="quarter" idx="11"/>
          </p:nvPr>
        </p:nvSpPr>
        <p:spPr/>
        <p:txBody>
          <a:bodyPr/>
          <a:lstStyle/>
          <a:p>
            <a:pPr>
              <a:defRPr/>
            </a:pPr>
            <a:r>
              <a:rPr lang="en-US"/>
              <a:t>Mfundo waUbuntu Annual Lecture delivered on 12 December 2024</a:t>
            </a:r>
          </a:p>
        </p:txBody>
      </p:sp>
      <p:sp>
        <p:nvSpPr>
          <p:cNvPr id="30725" name="Slide Number Placeholder 4">
            <a:extLst>
              <a:ext uri="{FF2B5EF4-FFF2-40B4-BE49-F238E27FC236}">
                <a16:creationId xmlns:a16="http://schemas.microsoft.com/office/drawing/2014/main" id="{D58F18AE-7C4D-A86C-53B1-9D64390309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2068C6-4935-6F4F-AA56-6B83B700ED32}" type="slidenum">
              <a:rPr lang="en-US" altLang="en-US" smtClean="0">
                <a:latin typeface="Lucida Sans Unicode" panose="020B0602030504020204" pitchFamily="34" charset="0"/>
              </a:rPr>
              <a:pPr/>
              <a:t>17</a:t>
            </a:fld>
            <a:endParaRPr lang="en-US" altLang="en-US">
              <a:latin typeface="Lucida Sans Unicode" panose="020B0602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3AC6D9-6C68-76D1-5B21-7C52D0491C96}"/>
              </a:ext>
            </a:extLst>
          </p:cNvPr>
          <p:cNvSpPr>
            <a:spLocks noGrp="1"/>
          </p:cNvSpPr>
          <p:nvPr>
            <p:ph idx="1"/>
          </p:nvPr>
        </p:nvSpPr>
        <p:spPr>
          <a:xfrm>
            <a:off x="130175" y="228600"/>
            <a:ext cx="8785225" cy="5778500"/>
          </a:xfrm>
        </p:spPr>
        <p:txBody>
          <a:bodyPr/>
          <a:lstStyle/>
          <a:p>
            <a:pPr>
              <a:buFont typeface="Wingdings 3" panose="05040102010807070707" pitchFamily="18" charset="2"/>
              <a:buChar char=""/>
              <a:defRPr/>
            </a:pPr>
            <a:r>
              <a:rPr lang="en-US" b="1" u="sng" dirty="0"/>
              <a:t>Social Work Teaching in the Framework of  Home-Grown Initiatives/Solutions (HGS)</a:t>
            </a:r>
            <a:r>
              <a:rPr lang="en-US" dirty="0"/>
              <a:t>:</a:t>
            </a:r>
          </a:p>
          <a:p>
            <a:pPr marL="109537" indent="0">
              <a:buFont typeface="Wingdings 3" panose="05040102010807070707" pitchFamily="18" charset="2"/>
              <a:buNone/>
              <a:defRPr/>
            </a:pPr>
            <a:endParaRPr lang="en-US" dirty="0"/>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F0316221-E2DB-746D-52D8-AE9F04B544CD}"/>
              </a:ext>
            </a:extLst>
          </p:cNvPr>
          <p:cNvSpPr>
            <a:spLocks noGrp="1"/>
          </p:cNvSpPr>
          <p:nvPr>
            <p:ph type="ftr" sz="quarter" idx="11"/>
          </p:nvPr>
        </p:nvSpPr>
        <p:spPr/>
        <p:txBody>
          <a:bodyPr/>
          <a:lstStyle/>
          <a:p>
            <a:pPr>
              <a:defRPr/>
            </a:pPr>
            <a:r>
              <a:rPr lang="en-US"/>
              <a:t>Mfundo waUbuntu Annual Lecture delivered on 12 December 2024</a:t>
            </a:r>
          </a:p>
        </p:txBody>
      </p:sp>
      <p:sp>
        <p:nvSpPr>
          <p:cNvPr id="31748" name="Slide Number Placeholder 4">
            <a:extLst>
              <a:ext uri="{FF2B5EF4-FFF2-40B4-BE49-F238E27FC236}">
                <a16:creationId xmlns:a16="http://schemas.microsoft.com/office/drawing/2014/main" id="{7809123C-EBE9-5D5B-3849-F09A704A61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624DCF-59FE-D244-A8E3-4E93609EC647}" type="slidenum">
              <a:rPr lang="en-US" altLang="en-US" smtClean="0">
                <a:latin typeface="Lucida Sans Unicode" panose="020B0602030504020204" pitchFamily="34" charset="0"/>
              </a:rPr>
              <a:pPr/>
              <a:t>18</a:t>
            </a:fld>
            <a:endParaRPr lang="en-US" altLang="en-US">
              <a:latin typeface="Lucida Sans Unicode" panose="020B0602030504020204" pitchFamily="34" charset="0"/>
            </a:endParaRPr>
          </a:p>
        </p:txBody>
      </p:sp>
      <p:sp>
        <p:nvSpPr>
          <p:cNvPr id="31749" name="TextBox 6">
            <a:extLst>
              <a:ext uri="{FF2B5EF4-FFF2-40B4-BE49-F238E27FC236}">
                <a16:creationId xmlns:a16="http://schemas.microsoft.com/office/drawing/2014/main" id="{FF2B4CB1-A97D-9E12-A896-BA57C753F18A}"/>
              </a:ext>
            </a:extLst>
          </p:cNvPr>
          <p:cNvSpPr txBox="1">
            <a:spLocks noChangeArrowheads="1"/>
          </p:cNvSpPr>
          <p:nvPr/>
        </p:nvSpPr>
        <p:spPr bwMode="auto">
          <a:xfrm>
            <a:off x="76200" y="1143000"/>
            <a:ext cx="89376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3" pitchFamily="2" charset="2"/>
              <a:buNone/>
            </a:pPr>
            <a:r>
              <a:rPr lang="en-US" altLang="en-US" sz="3200">
                <a:latin typeface="Times New Roman" panose="02020603050405020304" pitchFamily="18" charset="0"/>
                <a:cs typeface="Times New Roman" panose="02020603050405020304" pitchFamily="18" charset="0"/>
              </a:rPr>
              <a:t>Home Grown Initiatives (HGIs) are Rwanda’s ‘trade mark’  solutions  built on the Rwandan history and culture. These policies are a direct response to economic and social challenges and contribute to fulfill the developmental vision of Rwanda. The most extensive and transformative HGIs include Umuganda, Gacaca, Abunzi, Imihigo, Ubudehe, Itorero &amp; Ingando, Umushyikirano, Umwiherero and Girinka. (RGB, 2014)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ECB52-9DBC-8086-4E43-007108F9DDCD}"/>
              </a:ext>
            </a:extLst>
          </p:cNvPr>
          <p:cNvSpPr>
            <a:spLocks noGrp="1"/>
          </p:cNvSpPr>
          <p:nvPr>
            <p:ph idx="1"/>
          </p:nvPr>
        </p:nvSpPr>
        <p:spPr>
          <a:xfrm>
            <a:off x="76200" y="228600"/>
            <a:ext cx="8937625" cy="5778500"/>
          </a:xfrm>
        </p:spPr>
        <p:txBody>
          <a:bodyPr/>
          <a:lstStyle/>
          <a:p>
            <a:pPr>
              <a:buFont typeface="Wingdings 3" panose="05040102010807070707" pitchFamily="18" charset="2"/>
              <a:buChar char=""/>
              <a:defRPr/>
            </a:pPr>
            <a:r>
              <a:rPr lang="en-US" b="1" u="sng" dirty="0">
                <a:latin typeface="Times New Roman" panose="02020603050405020304" pitchFamily="18" charset="0"/>
                <a:cs typeface="Times New Roman" panose="02020603050405020304" pitchFamily="18" charset="0"/>
              </a:rPr>
              <a:t>Key HGS that spurred Socio-Economic Development</a:t>
            </a:r>
            <a:r>
              <a:rPr lang="en-US" dirty="0"/>
              <a:t>:</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5EEAEE57-B479-7582-D284-24BDDC43162F}"/>
              </a:ext>
            </a:extLst>
          </p:cNvPr>
          <p:cNvSpPr>
            <a:spLocks noGrp="1"/>
          </p:cNvSpPr>
          <p:nvPr>
            <p:ph type="ftr" sz="quarter" idx="11"/>
          </p:nvPr>
        </p:nvSpPr>
        <p:spPr/>
        <p:txBody>
          <a:bodyPr/>
          <a:lstStyle/>
          <a:p>
            <a:pPr>
              <a:defRPr/>
            </a:pPr>
            <a:r>
              <a:rPr lang="en-US"/>
              <a:t>Mfundo waUbuntu Annual Lecture delivered on 12 December 2024</a:t>
            </a:r>
          </a:p>
        </p:txBody>
      </p:sp>
      <p:sp>
        <p:nvSpPr>
          <p:cNvPr id="32772" name="Slide Number Placeholder 4">
            <a:extLst>
              <a:ext uri="{FF2B5EF4-FFF2-40B4-BE49-F238E27FC236}">
                <a16:creationId xmlns:a16="http://schemas.microsoft.com/office/drawing/2014/main" id="{C04AB6D6-3F93-611D-7C2F-F567BD7CA2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A90A57-98B0-C140-9099-34655DD538E7}" type="slidenum">
              <a:rPr lang="en-US" altLang="en-US" smtClean="0">
                <a:latin typeface="Lucida Sans Unicode" panose="020B0602030504020204" pitchFamily="34" charset="0"/>
              </a:rPr>
              <a:pPr/>
              <a:t>19</a:t>
            </a:fld>
            <a:endParaRPr lang="en-US" altLang="en-US">
              <a:latin typeface="Lucida Sans Unicode" panose="020B0602030504020204" pitchFamily="34" charset="0"/>
            </a:endParaRPr>
          </a:p>
        </p:txBody>
      </p:sp>
      <p:pic>
        <p:nvPicPr>
          <p:cNvPr id="32773" name="Picture 4">
            <a:extLst>
              <a:ext uri="{FF2B5EF4-FFF2-40B4-BE49-F238E27FC236}">
                <a16:creationId xmlns:a16="http://schemas.microsoft.com/office/drawing/2014/main" id="{C0F431EB-6A72-E301-3D3B-E6CA40D9C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838200"/>
            <a:ext cx="888365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A52C8-4F84-5229-CC02-C53A318B0F13}"/>
              </a:ext>
            </a:extLst>
          </p:cNvPr>
          <p:cNvSpPr>
            <a:spLocks noGrp="1"/>
          </p:cNvSpPr>
          <p:nvPr>
            <p:ph idx="1"/>
          </p:nvPr>
        </p:nvSpPr>
        <p:spPr>
          <a:xfrm>
            <a:off x="1066800" y="457200"/>
            <a:ext cx="6760562" cy="631400"/>
          </a:xfrm>
        </p:spPr>
        <p:txBody>
          <a:bodyPr>
            <a:noAutofit/>
          </a:bodyPr>
          <a:lstStyle/>
          <a:p>
            <a:pPr marL="0" indent="0" algn="ctr">
              <a:buFont typeface="Wingdings 3" panose="05040102010807070707" pitchFamily="18" charset="2"/>
              <a:buNone/>
              <a:defRPr/>
            </a:pPr>
            <a:r>
              <a:rPr lang="en-US" sz="3600" b="1" dirty="0">
                <a:highlight>
                  <a:srgbClr val="00FF00"/>
                </a:highlight>
                <a:latin typeface="Times New Roman" panose="02020603050405020304" pitchFamily="18" charset="0"/>
                <a:cs typeface="Times New Roman" panose="02020603050405020304" pitchFamily="18" charset="0"/>
              </a:rPr>
              <a:t>“Act locally and think globally”</a:t>
            </a:r>
            <a:endParaRPr lang="en-US" sz="3600" dirty="0">
              <a:highlight>
                <a:srgbClr val="00FF00"/>
              </a:highlight>
            </a:endParaRPr>
          </a:p>
        </p:txBody>
      </p:sp>
      <p:pic>
        <p:nvPicPr>
          <p:cNvPr id="4" name="Content Placeholder 3">
            <a:extLst>
              <a:ext uri="{FF2B5EF4-FFF2-40B4-BE49-F238E27FC236}">
                <a16:creationId xmlns:a16="http://schemas.microsoft.com/office/drawing/2014/main" id="{74CFB64E-31F3-973D-D059-3D781C167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CA96AA9-7602-7E69-6571-95032022B892}"/>
              </a:ext>
            </a:extLst>
          </p:cNvPr>
          <p:cNvSpPr txBox="1">
            <a:spLocks/>
          </p:cNvSpPr>
          <p:nvPr/>
        </p:nvSpPr>
        <p:spPr>
          <a:xfrm>
            <a:off x="5199063" y="2030413"/>
            <a:ext cx="3335337" cy="2084387"/>
          </a:xfrm>
          <a:prstGeom prst="rect">
            <a:avLst/>
          </a:prstGeom>
        </p:spPr>
        <p:style>
          <a:lnRef idx="2">
            <a:schemeClr val="accent3"/>
          </a:lnRef>
          <a:fillRef idx="1">
            <a:schemeClr val="lt1"/>
          </a:fillRef>
          <a:effectRef idx="0">
            <a:schemeClr val="accent3"/>
          </a:effectRef>
          <a:fontRef idx="minor">
            <a:schemeClr val="dk1"/>
          </a:fontRef>
        </p:style>
        <p:txBody>
          <a:bodyPr lIns="68580" tIns="34290" rIns="68580" bIns="3429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defRPr/>
            </a:pPr>
            <a:r>
              <a:rPr lang="en-US" sz="1800" dirty="0">
                <a:latin typeface="Times New Roman" panose="02020603050405020304" pitchFamily="18" charset="0"/>
                <a:cs typeface="Times New Roman" panose="02020603050405020304" pitchFamily="18" charset="0"/>
              </a:rPr>
              <a:t>“Education </a:t>
            </a:r>
            <a:r>
              <a:rPr lang="en-US" sz="1800" cap="none" dirty="0">
                <a:latin typeface="Times New Roman" panose="02020603050405020304" pitchFamily="18" charset="0"/>
                <a:cs typeface="Times New Roman" panose="02020603050405020304" pitchFamily="18" charset="0"/>
              </a:rPr>
              <a:t>is</a:t>
            </a:r>
            <a:br>
              <a:rPr lang="en-US" sz="1800" cap="none"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the most powerful weapon which you can use to </a:t>
            </a:r>
            <a:br>
              <a:rPr lang="en-US" sz="1800" cap="none"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change the world</a:t>
            </a:r>
            <a:r>
              <a:rPr lang="en-US" sz="1350" cap="none" dirty="0">
                <a:latin typeface="Times New Roman" panose="02020603050405020304" pitchFamily="18" charset="0"/>
                <a:cs typeface="Times New Roman" panose="02020603050405020304" pitchFamily="18" charset="0"/>
              </a:rPr>
              <a:t>.”</a:t>
            </a:r>
          </a:p>
          <a:p>
            <a:pPr>
              <a:defRPr/>
            </a:pPr>
            <a:endParaRPr lang="en-US" sz="1350" cap="none" dirty="0">
              <a:latin typeface="Times New Roman" panose="02020603050405020304" pitchFamily="18" charset="0"/>
              <a:cs typeface="Times New Roman" panose="02020603050405020304" pitchFamily="18" charset="0"/>
            </a:endParaRPr>
          </a:p>
          <a:p>
            <a:pPr algn="r">
              <a:defRPr/>
            </a:pPr>
            <a:r>
              <a:rPr lang="en-US" sz="900" b="1" dirty="0">
                <a:latin typeface="Times New Roman" panose="02020603050405020304" pitchFamily="18" charset="0"/>
                <a:cs typeface="Times New Roman" panose="02020603050405020304" pitchFamily="18" charset="0"/>
              </a:rPr>
              <a:t>Nelson </a:t>
            </a:r>
            <a:r>
              <a:rPr lang="en-US" sz="900" b="1" dirty="0" err="1">
                <a:latin typeface="Times New Roman" panose="02020603050405020304" pitchFamily="18" charset="0"/>
                <a:cs typeface="Times New Roman" panose="02020603050405020304" pitchFamily="18" charset="0"/>
              </a:rPr>
              <a:t>mandela</a:t>
            </a:r>
            <a:r>
              <a:rPr lang="en-US" sz="900" b="1"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231C0A-C5FE-3B23-EE6B-8F749925A703}"/>
              </a:ext>
            </a:extLst>
          </p:cNvPr>
          <p:cNvSpPr>
            <a:spLocks noGrp="1"/>
          </p:cNvSpPr>
          <p:nvPr>
            <p:ph idx="1"/>
          </p:nvPr>
        </p:nvSpPr>
        <p:spPr>
          <a:xfrm>
            <a:off x="76200" y="301625"/>
            <a:ext cx="8570913" cy="5867400"/>
          </a:xfrm>
        </p:spPr>
        <p:txBody>
          <a:bodyPr/>
          <a:lstStyle/>
          <a:p>
            <a:pPr>
              <a:buFont typeface="Wingdings 3" panose="05040102010807070707" pitchFamily="18" charset="2"/>
              <a:buChar char=""/>
              <a:defRPr/>
            </a:pPr>
            <a:r>
              <a:rPr lang="en-US" b="1" u="sng" dirty="0">
                <a:latin typeface="Times New Roman" panose="02020603050405020304" pitchFamily="18" charset="0"/>
                <a:cs typeface="Times New Roman" panose="02020603050405020304" pitchFamily="18" charset="0"/>
              </a:rPr>
              <a:t>Reference to UR Graduate Attributes</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84C9BBD8-29F3-0CCA-9CA1-DE5ACB6D39FE}"/>
              </a:ext>
            </a:extLst>
          </p:cNvPr>
          <p:cNvSpPr>
            <a:spLocks noGrp="1"/>
          </p:cNvSpPr>
          <p:nvPr>
            <p:ph type="ftr" sz="quarter" idx="11"/>
          </p:nvPr>
        </p:nvSpPr>
        <p:spPr/>
        <p:txBody>
          <a:bodyPr/>
          <a:lstStyle/>
          <a:p>
            <a:pPr>
              <a:defRPr/>
            </a:pPr>
            <a:r>
              <a:rPr lang="en-US"/>
              <a:t>Mfundo waUbuntu Annual Lecture delivered on 12 December 2024</a:t>
            </a:r>
          </a:p>
        </p:txBody>
      </p:sp>
      <p:sp>
        <p:nvSpPr>
          <p:cNvPr id="33796" name="Slide Number Placeholder 4">
            <a:extLst>
              <a:ext uri="{FF2B5EF4-FFF2-40B4-BE49-F238E27FC236}">
                <a16:creationId xmlns:a16="http://schemas.microsoft.com/office/drawing/2014/main" id="{3CFB6B6B-9C75-6246-E0BA-CDD4A7977F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218F87-2F11-1942-AEF3-411570E3F8E3}" type="slidenum">
              <a:rPr lang="en-US" altLang="en-US" smtClean="0">
                <a:latin typeface="Lucida Sans Unicode" panose="020B0602030504020204" pitchFamily="34" charset="0"/>
              </a:rPr>
              <a:pPr/>
              <a:t>20</a:t>
            </a:fld>
            <a:endParaRPr lang="en-US" altLang="en-US">
              <a:latin typeface="Lucida Sans Unicode" panose="020B0602030504020204" pitchFamily="34" charset="0"/>
            </a:endParaRPr>
          </a:p>
        </p:txBody>
      </p:sp>
      <p:pic>
        <p:nvPicPr>
          <p:cNvPr id="33797" name="Picture 2">
            <a:extLst>
              <a:ext uri="{FF2B5EF4-FFF2-40B4-BE49-F238E27FC236}">
                <a16:creationId xmlns:a16="http://schemas.microsoft.com/office/drawing/2014/main" id="{76454B31-E32B-94E4-AB0F-C8935616B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20750"/>
            <a:ext cx="61722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5">
            <a:extLst>
              <a:ext uri="{FF2B5EF4-FFF2-40B4-BE49-F238E27FC236}">
                <a16:creationId xmlns:a16="http://schemas.microsoft.com/office/drawing/2014/main" id="{10CEF89F-4395-4E80-6735-EA1A1D4CD8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457200"/>
            <a:ext cx="7924800" cy="4343400"/>
          </a:xfrm>
        </p:spPr>
      </p:pic>
      <p:sp>
        <p:nvSpPr>
          <p:cNvPr id="4" name="Footer Placeholder 3">
            <a:extLst>
              <a:ext uri="{FF2B5EF4-FFF2-40B4-BE49-F238E27FC236}">
                <a16:creationId xmlns:a16="http://schemas.microsoft.com/office/drawing/2014/main" id="{752377A5-7577-6300-C5F6-28969FA6F109}"/>
              </a:ext>
            </a:extLst>
          </p:cNvPr>
          <p:cNvSpPr>
            <a:spLocks noGrp="1"/>
          </p:cNvSpPr>
          <p:nvPr>
            <p:ph type="ftr" sz="quarter" idx="11"/>
          </p:nvPr>
        </p:nvSpPr>
        <p:spPr/>
        <p:txBody>
          <a:bodyPr/>
          <a:lstStyle/>
          <a:p>
            <a:pPr>
              <a:defRPr/>
            </a:pPr>
            <a:r>
              <a:rPr lang="en-US"/>
              <a:t>Mfundo waUbuntu Annual Lecture delivered on 12 December 2024</a:t>
            </a:r>
          </a:p>
        </p:txBody>
      </p:sp>
      <p:sp>
        <p:nvSpPr>
          <p:cNvPr id="34820" name="Slide Number Placeholder 4">
            <a:extLst>
              <a:ext uri="{FF2B5EF4-FFF2-40B4-BE49-F238E27FC236}">
                <a16:creationId xmlns:a16="http://schemas.microsoft.com/office/drawing/2014/main" id="{244E7D2F-8132-11B0-25CB-8746040795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F9DC97-4E46-304A-A7B4-B32D556794CD}" type="slidenum">
              <a:rPr lang="en-US" altLang="en-US" smtClean="0">
                <a:latin typeface="Lucida Sans Unicode" panose="020B0602030504020204" pitchFamily="34" charset="0"/>
              </a:rPr>
              <a:pPr/>
              <a:t>21</a:t>
            </a:fld>
            <a:endParaRPr lang="en-US" altLang="en-US">
              <a:latin typeface="Lucida Sans Unicode" panose="020B0602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DDA19-CD77-D71A-1C0B-6294FA058911}"/>
              </a:ext>
            </a:extLst>
          </p:cNvPr>
          <p:cNvSpPr>
            <a:spLocks noGrp="1"/>
          </p:cNvSpPr>
          <p:nvPr>
            <p:ph idx="1"/>
          </p:nvPr>
        </p:nvSpPr>
        <p:spPr>
          <a:xfrm>
            <a:off x="417513" y="381000"/>
            <a:ext cx="8229600" cy="4525963"/>
          </a:xfrm>
        </p:spPr>
        <p:txBody>
          <a:bodyPr/>
          <a:lstStyle/>
          <a:p>
            <a:pPr>
              <a:buFont typeface="Wingdings 3" panose="05040102010807070707" pitchFamily="18" charset="2"/>
              <a:buChar char=""/>
              <a:defRPr/>
            </a:pPr>
            <a:r>
              <a:rPr lang="en-US" b="1" u="sng" dirty="0">
                <a:latin typeface="Times New Roman" panose="02020603050405020304" pitchFamily="18" charset="0"/>
                <a:cs typeface="Times New Roman" panose="02020603050405020304" pitchFamily="18" charset="0"/>
              </a:rPr>
              <a:t>Resorting to Participatory Methodologies</a:t>
            </a:r>
          </a:p>
          <a:p>
            <a:pPr marL="109537" indent="0">
              <a:buFont typeface="Wingdings 3" panose="05040102010807070707" pitchFamily="18" charset="2"/>
              <a:buNone/>
              <a:defRPr/>
            </a:pPr>
            <a:endParaRPr lang="en-US" b="1"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221BD74-387F-7235-74A7-9E2C83600014}"/>
              </a:ext>
            </a:extLst>
          </p:cNvPr>
          <p:cNvSpPr>
            <a:spLocks noGrp="1"/>
          </p:cNvSpPr>
          <p:nvPr>
            <p:ph type="ftr" sz="quarter" idx="11"/>
          </p:nvPr>
        </p:nvSpPr>
        <p:spPr/>
        <p:txBody>
          <a:bodyPr/>
          <a:lstStyle/>
          <a:p>
            <a:pPr>
              <a:defRPr/>
            </a:pPr>
            <a:r>
              <a:rPr lang="en-US"/>
              <a:t>Mfundo waUbuntu Annual Lecture delivered on 12 December 2024</a:t>
            </a:r>
          </a:p>
        </p:txBody>
      </p:sp>
      <p:sp>
        <p:nvSpPr>
          <p:cNvPr id="35844" name="Slide Number Placeholder 4">
            <a:extLst>
              <a:ext uri="{FF2B5EF4-FFF2-40B4-BE49-F238E27FC236}">
                <a16:creationId xmlns:a16="http://schemas.microsoft.com/office/drawing/2014/main" id="{47AE9E1D-FA33-874A-9330-22E31C25E8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5D7CC-EB9D-4346-94B0-CA31C41451F1}" type="slidenum">
              <a:rPr lang="en-US" altLang="en-US" smtClean="0">
                <a:latin typeface="Lucida Sans Unicode" panose="020B0602030504020204" pitchFamily="34" charset="0"/>
              </a:rPr>
              <a:pPr/>
              <a:t>22</a:t>
            </a:fld>
            <a:endParaRPr lang="en-US" altLang="en-US">
              <a:latin typeface="Lucida Sans Unicode" panose="020B0602030504020204" pitchFamily="34" charset="0"/>
            </a:endParaRPr>
          </a:p>
        </p:txBody>
      </p:sp>
      <p:sp>
        <p:nvSpPr>
          <p:cNvPr id="7" name="TextBox 6">
            <a:extLst>
              <a:ext uri="{FF2B5EF4-FFF2-40B4-BE49-F238E27FC236}">
                <a16:creationId xmlns:a16="http://schemas.microsoft.com/office/drawing/2014/main" id="{4E6E5CAE-D451-6264-CE88-6B1CD182828C}"/>
              </a:ext>
            </a:extLst>
          </p:cNvPr>
          <p:cNvSpPr txBox="1"/>
          <p:nvPr/>
        </p:nvSpPr>
        <p:spPr>
          <a:xfrm>
            <a:off x="762000" y="1436688"/>
            <a:ext cx="7239000" cy="3616325"/>
          </a:xfrm>
          <a:prstGeom prst="rect">
            <a:avLst/>
          </a:prstGeom>
          <a:noFill/>
        </p:spPr>
        <p:txBody>
          <a:bodyPr>
            <a:spAutoFit/>
          </a:bodyPr>
          <a:lstStyle/>
          <a:p>
            <a:pPr>
              <a:spcBef>
                <a:spcPts val="600"/>
              </a:spcBef>
              <a:spcAft>
                <a:spcPts val="0"/>
              </a:spcAft>
              <a:defRPr/>
            </a:pPr>
            <a:r>
              <a:rPr lang="en-US" sz="2800" b="1" dirty="0">
                <a:latin typeface="Times New Roman" panose="02020603050405020304" pitchFamily="18" charset="0"/>
                <a:ea typeface="Garamond"/>
                <a:cs typeface="Times New Roman" panose="02020603050405020304" pitchFamily="18" charset="0"/>
                <a:sym typeface="Garamond"/>
              </a:rPr>
              <a:t>In social Sciences, particularly in Social Work:</a:t>
            </a:r>
          </a:p>
          <a:p>
            <a:pPr marL="457200" indent="-457200">
              <a:spcBef>
                <a:spcPts val="600"/>
              </a:spcBef>
              <a:spcAft>
                <a:spcPts val="0"/>
              </a:spcAft>
              <a:buSzPts val="3600"/>
              <a:buFont typeface="Garamond"/>
              <a:buAutoNum type="arabicParenR"/>
              <a:defRPr/>
            </a:pPr>
            <a:r>
              <a:rPr lang="en-US" sz="2800" b="1" dirty="0">
                <a:latin typeface="Times New Roman" panose="02020603050405020304" pitchFamily="18" charset="0"/>
                <a:ea typeface="Garamond"/>
                <a:cs typeface="Times New Roman" panose="02020603050405020304" pitchFamily="18" charset="0"/>
                <a:sym typeface="Garamond"/>
              </a:rPr>
              <a:t>In class: </a:t>
            </a:r>
          </a:p>
          <a:p>
            <a:pPr marL="457200" indent="-320040">
              <a:spcBef>
                <a:spcPts val="0"/>
              </a:spcBef>
              <a:spcAft>
                <a:spcPts val="0"/>
              </a:spcAft>
              <a:buSzPts val="1440"/>
              <a:buFont typeface="Garamond"/>
              <a:buAutoNum type="alphaLcParenR"/>
              <a:defRPr/>
            </a:pPr>
            <a:r>
              <a:rPr lang="en-US" sz="2800" b="1" dirty="0">
                <a:latin typeface="Times New Roman" panose="02020603050405020304" pitchFamily="18" charset="0"/>
                <a:ea typeface="Garamond"/>
                <a:cs typeface="Times New Roman" panose="02020603050405020304" pitchFamily="18" charset="0"/>
                <a:sym typeface="Garamond"/>
              </a:rPr>
              <a:t>Intergroup debates: Group presenter vs Discussant group</a:t>
            </a:r>
          </a:p>
          <a:p>
            <a:pPr marL="457200" indent="-320040">
              <a:spcBef>
                <a:spcPts val="0"/>
              </a:spcBef>
              <a:spcAft>
                <a:spcPts val="0"/>
              </a:spcAft>
              <a:buSzPts val="1440"/>
              <a:buFont typeface="Garamond"/>
              <a:buAutoNum type="alphaLcParenR"/>
              <a:defRPr/>
            </a:pPr>
            <a:r>
              <a:rPr lang="en-US" sz="2800" b="1" dirty="0">
                <a:latin typeface="Times New Roman" panose="02020603050405020304" pitchFamily="18" charset="0"/>
                <a:ea typeface="Garamond"/>
                <a:cs typeface="Times New Roman" panose="02020603050405020304" pitchFamily="18" charset="0"/>
                <a:sym typeface="Garamond"/>
              </a:rPr>
              <a:t>Moving debates</a:t>
            </a:r>
          </a:p>
          <a:p>
            <a:pPr marL="457200" indent="-320040">
              <a:spcBef>
                <a:spcPts val="0"/>
              </a:spcBef>
              <a:spcAft>
                <a:spcPts val="0"/>
              </a:spcAft>
              <a:buSzPts val="1440"/>
              <a:buFont typeface="Garamond"/>
              <a:buAutoNum type="alphaLcParenR"/>
              <a:defRPr/>
            </a:pPr>
            <a:r>
              <a:rPr lang="en-US" sz="2800" b="1" dirty="0" err="1">
                <a:latin typeface="Times New Roman" panose="02020603050405020304" pitchFamily="18" charset="0"/>
                <a:ea typeface="Garamond"/>
                <a:cs typeface="Times New Roman" panose="02020603050405020304" pitchFamily="18" charset="0"/>
                <a:sym typeface="Garamond"/>
              </a:rPr>
              <a:t>Storry</a:t>
            </a:r>
            <a:r>
              <a:rPr lang="en-US" sz="2800" b="1" dirty="0">
                <a:latin typeface="Times New Roman" panose="02020603050405020304" pitchFamily="18" charset="0"/>
                <a:ea typeface="Garamond"/>
                <a:cs typeface="Times New Roman" panose="02020603050405020304" pitchFamily="18" charset="0"/>
                <a:sym typeface="Garamond"/>
              </a:rPr>
              <a:t> telling and/or experience sharing</a:t>
            </a:r>
          </a:p>
          <a:p>
            <a:pPr marL="457200" indent="-320040">
              <a:spcBef>
                <a:spcPts val="0"/>
              </a:spcBef>
              <a:spcAft>
                <a:spcPts val="0"/>
              </a:spcAft>
              <a:buSzPts val="1440"/>
              <a:buFont typeface="Garamond"/>
              <a:buAutoNum type="alphaLcParenR"/>
              <a:defRPr/>
            </a:pPr>
            <a:r>
              <a:rPr lang="en-US" sz="2800" b="1" dirty="0">
                <a:latin typeface="Times New Roman" panose="02020603050405020304" pitchFamily="18" charset="0"/>
                <a:ea typeface="Garamond"/>
                <a:cs typeface="Times New Roman" panose="02020603050405020304" pitchFamily="18" charset="0"/>
                <a:sym typeface="Garamond"/>
              </a:rPr>
              <a:t>Situation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049D4-B13E-5197-A836-58A215D08DF3}"/>
              </a:ext>
            </a:extLst>
          </p:cNvPr>
          <p:cNvSpPr>
            <a:spLocks noGrp="1"/>
          </p:cNvSpPr>
          <p:nvPr>
            <p:ph idx="1"/>
          </p:nvPr>
        </p:nvSpPr>
        <p:spPr>
          <a:xfrm>
            <a:off x="107950" y="92075"/>
            <a:ext cx="8785225" cy="6477000"/>
          </a:xfrm>
        </p:spPr>
        <p:txBody>
          <a:bodyPr/>
          <a:lstStyle/>
          <a:p>
            <a:pPr marL="0" indent="0">
              <a:spcBef>
                <a:spcPts val="600"/>
              </a:spcBef>
              <a:spcAft>
                <a:spcPts val="0"/>
              </a:spcAft>
              <a:buFont typeface="Wingdings 3" panose="05040102010807070707" pitchFamily="18" charset="2"/>
              <a:buNone/>
              <a:defRPr/>
            </a:pPr>
            <a:r>
              <a:rPr lang="en-US" sz="2800" b="1" dirty="0">
                <a:latin typeface="Times New Roman" panose="02020603050405020304" pitchFamily="18" charset="0"/>
                <a:cs typeface="Times New Roman" panose="02020603050405020304" pitchFamily="18" charset="0"/>
              </a:rPr>
              <a:t>2) In the field</a:t>
            </a:r>
            <a:r>
              <a:rPr lang="en-US" sz="2800" dirty="0">
                <a:latin typeface="Times New Roman" panose="02020603050405020304" pitchFamily="18" charset="0"/>
                <a:cs typeface="Times New Roman" panose="02020603050405020304" pitchFamily="18" charset="0"/>
              </a:rPr>
              <a:t>:</a:t>
            </a:r>
          </a:p>
          <a:p>
            <a:pPr marL="457200" indent="-306324">
              <a:spcBef>
                <a:spcPts val="60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Meetings</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Field visits / Professional practice</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Community work ‘Umuganda’</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Joint supervision (Field instructor &amp; Academic supervisor)</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Weekly interim presentations during the professional practices period</a:t>
            </a:r>
          </a:p>
          <a:p>
            <a:pPr marL="0" indent="0">
              <a:spcBef>
                <a:spcPts val="600"/>
              </a:spcBef>
              <a:spcAft>
                <a:spcPts val="0"/>
              </a:spcAft>
              <a:buFont typeface="Wingdings 3" panose="05040102010807070707" pitchFamily="18" charset="2"/>
              <a:buNone/>
              <a:defRPr/>
            </a:pPr>
            <a:r>
              <a:rPr lang="en-US" sz="2800" b="1" dirty="0">
                <a:latin typeface="Times New Roman" panose="02020603050405020304" pitchFamily="18" charset="0"/>
                <a:cs typeface="Times New Roman" panose="02020603050405020304" pitchFamily="18" charset="0"/>
              </a:rPr>
              <a:t>3) Other mechanisms</a:t>
            </a:r>
          </a:p>
          <a:p>
            <a:pPr marL="457200" indent="-306324">
              <a:spcBef>
                <a:spcPts val="60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Use of new technologies: social media (group </a:t>
            </a:r>
            <a:r>
              <a:rPr lang="en-US" sz="2800" dirty="0" err="1">
                <a:latin typeface="Times New Roman" panose="02020603050405020304" pitchFamily="18" charset="0"/>
                <a:cs typeface="Times New Roman" panose="02020603050405020304" pitchFamily="18" charset="0"/>
              </a:rPr>
              <a:t>watsap</a:t>
            </a:r>
            <a:r>
              <a:rPr lang="en-US" sz="2800" dirty="0">
                <a:latin typeface="Times New Roman" panose="02020603050405020304" pitchFamily="18" charset="0"/>
                <a:cs typeface="Times New Roman" panose="02020603050405020304" pitchFamily="18" charset="0"/>
              </a:rPr>
              <a:t>; emails; SMS)</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Talks at Radio Salus (University Radio)</a:t>
            </a:r>
          </a:p>
          <a:p>
            <a:pPr marL="457200" indent="-306324">
              <a:spcBef>
                <a:spcPts val="0"/>
              </a:spcBef>
              <a:spcAft>
                <a:spcPts val="0"/>
              </a:spcAft>
              <a:buSzPct val="45000"/>
              <a:buFont typeface="Wingdings 3" panose="05040102010807070707" pitchFamily="18" charset="2"/>
              <a:buAutoNum type="alphaLcParenR"/>
              <a:defRPr/>
            </a:pPr>
            <a:r>
              <a:rPr lang="en-US" sz="2800" dirty="0">
                <a:latin typeface="Times New Roman" panose="02020603050405020304" pitchFamily="18" charset="0"/>
                <a:cs typeface="Times New Roman" panose="02020603050405020304" pitchFamily="18" charset="0"/>
              </a:rPr>
              <a:t>Campaigns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March, advocacy (World Social Work Day), students and staff exchange with other universities </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C32DDF23-9B86-75CC-6B65-0F069121FF03}"/>
              </a:ext>
            </a:extLst>
          </p:cNvPr>
          <p:cNvSpPr>
            <a:spLocks noGrp="1"/>
          </p:cNvSpPr>
          <p:nvPr>
            <p:ph type="ftr" sz="quarter" idx="11"/>
          </p:nvPr>
        </p:nvSpPr>
        <p:spPr/>
        <p:txBody>
          <a:bodyPr/>
          <a:lstStyle/>
          <a:p>
            <a:pPr>
              <a:defRPr/>
            </a:pPr>
            <a:r>
              <a:rPr lang="en-US"/>
              <a:t>Mfundo waUbuntu Annual Lecture delivered on 12 December 2024</a:t>
            </a:r>
          </a:p>
        </p:txBody>
      </p:sp>
      <p:sp>
        <p:nvSpPr>
          <p:cNvPr id="36868" name="Slide Number Placeholder 4">
            <a:extLst>
              <a:ext uri="{FF2B5EF4-FFF2-40B4-BE49-F238E27FC236}">
                <a16:creationId xmlns:a16="http://schemas.microsoft.com/office/drawing/2014/main" id="{B93630E6-CE9A-17B4-838E-CE89280668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B49371-4E8A-B943-B827-E8977582A402}" type="slidenum">
              <a:rPr lang="en-US" altLang="en-US" smtClean="0">
                <a:latin typeface="Lucida Sans Unicode" panose="020B0602030504020204" pitchFamily="34" charset="0"/>
              </a:rPr>
              <a:pPr/>
              <a:t>23</a:t>
            </a:fld>
            <a:endParaRPr lang="en-US" altLang="en-US">
              <a:latin typeface="Lucida Sans Unicode" panose="020B0602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AF835-FAB3-7BC8-E2FA-67147B2E6415}"/>
              </a:ext>
            </a:extLst>
          </p:cNvPr>
          <p:cNvSpPr>
            <a:spLocks noGrp="1"/>
          </p:cNvSpPr>
          <p:nvPr>
            <p:ph idx="1"/>
          </p:nvPr>
        </p:nvSpPr>
        <p:spPr>
          <a:xfrm>
            <a:off x="152400" y="84138"/>
            <a:ext cx="8861425" cy="6240462"/>
          </a:xfrm>
        </p:spPr>
        <p:txBody>
          <a:bodyPr/>
          <a:lstStyle/>
          <a:p>
            <a:pPr>
              <a:buFont typeface="Wingdings 3" panose="05040102010807070707" pitchFamily="18" charset="2"/>
              <a:buChar char=""/>
              <a:defRPr/>
            </a:pPr>
            <a:r>
              <a:rPr lang="en-US" sz="3600" b="1" u="sng" dirty="0">
                <a:latin typeface="Times New Roman" panose="02020603050405020304" pitchFamily="18" charset="0"/>
                <a:cs typeface="Times New Roman" panose="02020603050405020304" pitchFamily="18" charset="0"/>
              </a:rPr>
              <a:t>From the Remedial to Developmental Social Work</a:t>
            </a:r>
          </a:p>
          <a:p>
            <a:pPr marL="109537" indent="0" algn="just">
              <a:buFont typeface="Wingdings 3" panose="05040102010807070707" pitchFamily="18" charset="2"/>
              <a:buNone/>
              <a:defRPr/>
            </a:pPr>
            <a:r>
              <a:rPr lang="en-US" sz="3600" dirty="0">
                <a:latin typeface="Times New Roman" panose="02020603050405020304" pitchFamily="18" charset="0"/>
                <a:cs typeface="Times New Roman" panose="02020603050405020304" pitchFamily="18" charset="0"/>
              </a:rPr>
              <a:t>To rebuild the social fabric, really from the ashes, the government of Rwanda devised the people and community-</a:t>
            </a:r>
            <a:r>
              <a:rPr lang="en-US" sz="3600" dirty="0" err="1">
                <a:latin typeface="Times New Roman" panose="02020603050405020304" pitchFamily="18" charset="0"/>
                <a:cs typeface="Times New Roman" panose="02020603050405020304" pitchFamily="18" charset="0"/>
              </a:rPr>
              <a:t>centred</a:t>
            </a:r>
            <a:r>
              <a:rPr lang="en-US" sz="3600" dirty="0">
                <a:latin typeface="Times New Roman" panose="02020603050405020304" pitchFamily="18" charset="0"/>
                <a:cs typeface="Times New Roman" panose="02020603050405020304" pitchFamily="18" charset="0"/>
              </a:rPr>
              <a:t> approaches.</a:t>
            </a:r>
          </a:p>
          <a:p>
            <a:pPr marL="109537" indent="0" algn="just">
              <a:buFont typeface="Wingdings 3" panose="05040102010807070707" pitchFamily="18" charset="2"/>
              <a:buNone/>
              <a:defRPr/>
            </a:pPr>
            <a:endParaRPr lang="en-US" sz="3600" dirty="0">
              <a:latin typeface="Times New Roman" panose="02020603050405020304" pitchFamily="18" charset="0"/>
              <a:cs typeface="Times New Roman" panose="02020603050405020304" pitchFamily="18" charset="0"/>
            </a:endParaRPr>
          </a:p>
          <a:p>
            <a:pPr marL="109537" indent="0" algn="just">
              <a:buFont typeface="Wingdings 3" panose="05040102010807070707" pitchFamily="18" charset="2"/>
              <a:buNone/>
              <a:defRPr/>
            </a:pPr>
            <a:r>
              <a:rPr lang="en-US" sz="3600" dirty="0">
                <a:latin typeface="Times New Roman" panose="02020603050405020304" pitchFamily="18" charset="0"/>
                <a:cs typeface="Times New Roman" panose="02020603050405020304" pitchFamily="18" charset="0"/>
              </a:rPr>
              <a:t>The Rwandan proverb “</a:t>
            </a:r>
            <a:r>
              <a:rPr lang="en-US" sz="3600" dirty="0" err="1">
                <a:latin typeface="Times New Roman" panose="02020603050405020304" pitchFamily="18" charset="0"/>
                <a:cs typeface="Times New Roman" panose="02020603050405020304" pitchFamily="18" charset="0"/>
              </a:rPr>
              <a:t>Ak’imuhana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kaza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imvura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ihise</a:t>
            </a:r>
            <a:r>
              <a:rPr lang="en-US" sz="3600" dirty="0">
                <a:latin typeface="Times New Roman" panose="02020603050405020304" pitchFamily="18" charset="0"/>
                <a:cs typeface="Times New Roman" panose="02020603050405020304" pitchFamily="18" charset="0"/>
              </a:rPr>
              <a:t>” (It is better to be self-reliant because assistance from outside is unreliable and unpredictable) was considered a guiding principle.</a:t>
            </a:r>
          </a:p>
        </p:txBody>
      </p:sp>
      <p:sp>
        <p:nvSpPr>
          <p:cNvPr id="4" name="Footer Placeholder 3">
            <a:extLst>
              <a:ext uri="{FF2B5EF4-FFF2-40B4-BE49-F238E27FC236}">
                <a16:creationId xmlns:a16="http://schemas.microsoft.com/office/drawing/2014/main" id="{A0BE7C91-6045-D86E-2302-5A6E617509C0}"/>
              </a:ext>
            </a:extLst>
          </p:cNvPr>
          <p:cNvSpPr>
            <a:spLocks noGrp="1"/>
          </p:cNvSpPr>
          <p:nvPr>
            <p:ph type="ftr" sz="quarter" idx="11"/>
          </p:nvPr>
        </p:nvSpPr>
        <p:spPr/>
        <p:txBody>
          <a:bodyPr/>
          <a:lstStyle/>
          <a:p>
            <a:pPr>
              <a:defRPr/>
            </a:pPr>
            <a:r>
              <a:rPr lang="en-US"/>
              <a:t>Mfundo waUbuntu Annual Lecture delivered on 12 December 2024</a:t>
            </a:r>
          </a:p>
        </p:txBody>
      </p:sp>
      <p:sp>
        <p:nvSpPr>
          <p:cNvPr id="37892" name="Slide Number Placeholder 4">
            <a:extLst>
              <a:ext uri="{FF2B5EF4-FFF2-40B4-BE49-F238E27FC236}">
                <a16:creationId xmlns:a16="http://schemas.microsoft.com/office/drawing/2014/main" id="{DAD77B9F-93A6-8A4C-DCF2-6581B148C8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B09C48-541A-EB49-AFDA-8CF42DACCFE8}" type="slidenum">
              <a:rPr lang="en-US" altLang="en-US" smtClean="0">
                <a:latin typeface="Lucida Sans Unicode" panose="020B0602030504020204" pitchFamily="34" charset="0"/>
              </a:rPr>
              <a:pPr/>
              <a:t>24</a:t>
            </a:fld>
            <a:endParaRPr lang="en-US" altLang="en-US">
              <a:latin typeface="Lucida Sans Unicode" panose="020B0602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2832B327-2CA9-74CA-27F8-9D264210DAC5}"/>
              </a:ext>
            </a:extLst>
          </p:cNvPr>
          <p:cNvSpPr>
            <a:spLocks noGrp="1"/>
          </p:cNvSpPr>
          <p:nvPr>
            <p:ph idx="1"/>
          </p:nvPr>
        </p:nvSpPr>
        <p:spPr>
          <a:xfrm>
            <a:off x="457200" y="609600"/>
            <a:ext cx="8229600" cy="5410200"/>
          </a:xfrm>
        </p:spPr>
        <p:txBody>
          <a:bodyPr/>
          <a:lstStyle/>
          <a:p>
            <a:pPr marL="107950" indent="0" algn="just">
              <a:buFont typeface="Wingdings 3" pitchFamily="2" charset="2"/>
              <a:buNone/>
            </a:pPr>
            <a:r>
              <a:rPr lang="en-US" altLang="en-US" sz="3200">
                <a:latin typeface="Times New Roman" panose="02020603050405020304" pitchFamily="18" charset="0"/>
                <a:cs typeface="Times New Roman" panose="02020603050405020304" pitchFamily="18" charset="0"/>
              </a:rPr>
              <a:t>Privilege was given to collective action</a:t>
            </a:r>
          </a:p>
          <a:p>
            <a:pPr marL="107950" indent="0" algn="just">
              <a:buFont typeface="Wingdings 3" pitchFamily="2" charset="2"/>
              <a:buNone/>
            </a:pPr>
            <a:endParaRPr lang="en-US" altLang="en-US" sz="3200">
              <a:latin typeface="Times New Roman" panose="02020603050405020304" pitchFamily="18" charset="0"/>
              <a:cs typeface="Times New Roman" panose="02020603050405020304" pitchFamily="18" charset="0"/>
            </a:endParaRPr>
          </a:p>
          <a:p>
            <a:pPr marL="107950" indent="0" algn="just">
              <a:buFont typeface="Wingdings 3" pitchFamily="2" charset="2"/>
              <a:buNone/>
            </a:pPr>
            <a:r>
              <a:rPr lang="en-US" altLang="en-US" sz="3200">
                <a:latin typeface="Times New Roman" panose="02020603050405020304" pitchFamily="18" charset="0"/>
                <a:cs typeface="Times New Roman" panose="02020603050405020304" pitchFamily="18" charset="0"/>
              </a:rPr>
              <a:t>Conducive socio-political environment, leadership and adequate governance offer space for suitable social work interventions</a:t>
            </a:r>
          </a:p>
          <a:p>
            <a:pPr marL="107950" indent="0" algn="just">
              <a:buFont typeface="Wingdings 3" pitchFamily="2" charset="2"/>
              <a:buNone/>
            </a:pPr>
            <a:endParaRPr lang="en-US" altLang="en-US" sz="3200">
              <a:latin typeface="Times New Roman" panose="02020603050405020304" pitchFamily="18" charset="0"/>
              <a:cs typeface="Times New Roman" panose="02020603050405020304" pitchFamily="18" charset="0"/>
            </a:endParaRPr>
          </a:p>
          <a:p>
            <a:pPr marL="107950" indent="0" algn="just">
              <a:buFont typeface="Wingdings 3" pitchFamily="2" charset="2"/>
              <a:buNone/>
            </a:pPr>
            <a:r>
              <a:rPr lang="en-US" altLang="en-US" sz="3200">
                <a:latin typeface="Times New Roman" panose="02020603050405020304" pitchFamily="18" charset="0"/>
                <a:cs typeface="Times New Roman" panose="02020603050405020304" pitchFamily="18" charset="0"/>
              </a:rPr>
              <a:t>This connotes ‘developmental social work’</a:t>
            </a:r>
          </a:p>
        </p:txBody>
      </p:sp>
      <p:sp>
        <p:nvSpPr>
          <p:cNvPr id="4" name="Footer Placeholder 3">
            <a:extLst>
              <a:ext uri="{FF2B5EF4-FFF2-40B4-BE49-F238E27FC236}">
                <a16:creationId xmlns:a16="http://schemas.microsoft.com/office/drawing/2014/main" id="{A93E2D14-C739-9E9F-56F5-0D609F6C01D2}"/>
              </a:ext>
            </a:extLst>
          </p:cNvPr>
          <p:cNvSpPr>
            <a:spLocks noGrp="1"/>
          </p:cNvSpPr>
          <p:nvPr>
            <p:ph type="ftr" sz="quarter" idx="11"/>
          </p:nvPr>
        </p:nvSpPr>
        <p:spPr/>
        <p:txBody>
          <a:bodyPr/>
          <a:lstStyle/>
          <a:p>
            <a:pPr>
              <a:defRPr/>
            </a:pPr>
            <a:r>
              <a:rPr lang="en-US"/>
              <a:t>Mfundo waUbuntu Annual Lecture delivered on 12 December 2024</a:t>
            </a:r>
          </a:p>
        </p:txBody>
      </p:sp>
      <p:sp>
        <p:nvSpPr>
          <p:cNvPr id="39940" name="Slide Number Placeholder 4">
            <a:extLst>
              <a:ext uri="{FF2B5EF4-FFF2-40B4-BE49-F238E27FC236}">
                <a16:creationId xmlns:a16="http://schemas.microsoft.com/office/drawing/2014/main" id="{067DAC54-9A87-7C68-2290-8D76E3200E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DEEAA3-A95A-7C47-B77E-408F935866A5}" type="slidenum">
              <a:rPr lang="en-US" altLang="en-US" smtClean="0">
                <a:latin typeface="Lucida Sans Unicode" panose="020B0602030504020204" pitchFamily="34" charset="0"/>
              </a:rPr>
              <a:pPr/>
              <a:t>25</a:t>
            </a:fld>
            <a:endParaRPr lang="en-US" altLang="en-US">
              <a:latin typeface="Lucida Sans Unicode" panose="020B0602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20CC60-EA5A-7BF6-BBE4-C4C4FFDC5619}"/>
              </a:ext>
            </a:extLst>
          </p:cNvPr>
          <p:cNvSpPr>
            <a:spLocks noGrp="1"/>
          </p:cNvSpPr>
          <p:nvPr>
            <p:ph idx="1"/>
          </p:nvPr>
        </p:nvSpPr>
        <p:spPr>
          <a:xfrm>
            <a:off x="304800" y="1481138"/>
            <a:ext cx="8709025" cy="4843462"/>
          </a:xfrm>
        </p:spPr>
        <p:txBody>
          <a:bodyPr/>
          <a:lstStyle/>
          <a:p>
            <a:pPr algn="just">
              <a:buFont typeface="Wingdings 3" panose="05040102010807070707" pitchFamily="18" charset="2"/>
              <a:buChar char=""/>
              <a:defRPr/>
            </a:pPr>
            <a:r>
              <a:rPr lang="en-US" sz="3000" dirty="0">
                <a:latin typeface="Times New Roman" panose="02020603050405020304" pitchFamily="18" charset="0"/>
                <a:cs typeface="Times New Roman" panose="02020603050405020304" pitchFamily="18" charset="0"/>
              </a:rPr>
              <a:t>To </a:t>
            </a:r>
            <a:r>
              <a:rPr lang="en-US" sz="3000" b="1" dirty="0">
                <a:latin typeface="Times New Roman" panose="02020603050405020304" pitchFamily="18" charset="0"/>
                <a:cs typeface="Times New Roman" panose="02020603050405020304" pitchFamily="18" charset="0"/>
              </a:rPr>
              <a:t>correct what has been wrong</a:t>
            </a:r>
            <a:r>
              <a:rPr lang="en-US" sz="3000" dirty="0">
                <a:latin typeface="Times New Roman" panose="02020603050405020304" pitchFamily="18" charset="0"/>
                <a:cs typeface="Times New Roman" panose="02020603050405020304" pitchFamily="18" charset="0"/>
              </a:rPr>
              <a:t>: avoiding the usurpation of the profession by sister disciplines.</a:t>
            </a:r>
          </a:p>
          <a:p>
            <a:pPr marL="109537" indent="0" algn="just">
              <a:buFont typeface="Wingdings 3" panose="05040102010807070707" pitchFamily="18" charset="2"/>
              <a:buNone/>
              <a:defRPr/>
            </a:pPr>
            <a:endParaRPr lang="en-US" sz="30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Char char=""/>
              <a:defRPr/>
            </a:pPr>
            <a:r>
              <a:rPr lang="en-US" sz="3000" dirty="0">
                <a:latin typeface="Times New Roman" panose="02020603050405020304" pitchFamily="18" charset="0"/>
                <a:cs typeface="Times New Roman" panose="02020603050405020304" pitchFamily="18" charset="0"/>
              </a:rPr>
              <a:t>To observe strictly the original vision of the profession to ‘</a:t>
            </a:r>
            <a:r>
              <a:rPr lang="en-US" sz="3000" b="1" dirty="0">
                <a:latin typeface="Times New Roman" panose="02020603050405020304" pitchFamily="18" charset="0"/>
                <a:cs typeface="Times New Roman" panose="02020603050405020304" pitchFamily="18" charset="0"/>
              </a:rPr>
              <a:t>Help people help themselves</a:t>
            </a:r>
            <a:r>
              <a:rPr lang="en-US" sz="3000" dirty="0">
                <a:latin typeface="Times New Roman" panose="02020603050405020304" pitchFamily="18" charset="0"/>
                <a:cs typeface="Times New Roman" panose="02020603050405020304" pitchFamily="18" charset="0"/>
              </a:rPr>
              <a:t>’.</a:t>
            </a:r>
          </a:p>
          <a:p>
            <a:pPr marL="109537" indent="0" algn="just">
              <a:buFont typeface="Wingdings 3" panose="05040102010807070707" pitchFamily="18" charset="2"/>
              <a:buNone/>
              <a:defRPr/>
            </a:pPr>
            <a:endParaRPr lang="en-US" sz="3000" dirty="0">
              <a:latin typeface="Times New Roman" panose="02020603050405020304" pitchFamily="18" charset="0"/>
              <a:cs typeface="Times New Roman" panose="02020603050405020304" pitchFamily="18" charset="0"/>
            </a:endParaRPr>
          </a:p>
          <a:p>
            <a:pPr algn="just">
              <a:buFont typeface="Wingdings 3" panose="05040102010807070707" pitchFamily="18" charset="2"/>
              <a:buChar char=""/>
              <a:defRPr/>
            </a:pPr>
            <a:r>
              <a:rPr lang="en-US" sz="3000" dirty="0">
                <a:latin typeface="Times New Roman" panose="02020603050405020304" pitchFamily="18" charset="0"/>
                <a:cs typeface="Times New Roman" panose="02020603050405020304" pitchFamily="18" charset="0"/>
              </a:rPr>
              <a:t>To be </a:t>
            </a:r>
            <a:r>
              <a:rPr lang="en-US" sz="3000" b="1" dirty="0">
                <a:latin typeface="Times New Roman" panose="02020603050405020304" pitchFamily="18" charset="0"/>
                <a:cs typeface="Times New Roman" panose="02020603050405020304" pitchFamily="18" charset="0"/>
              </a:rPr>
              <a:t>real social change agents (Agents of </a:t>
            </a:r>
            <a:r>
              <a:rPr lang="en-US" sz="3000" b="1" dirty="0" err="1">
                <a:latin typeface="Times New Roman" panose="02020603050405020304" pitchFamily="18" charset="0"/>
                <a:cs typeface="Times New Roman" panose="02020603050405020304" pitchFamily="18" charset="0"/>
              </a:rPr>
              <a:t>Socialisation</a:t>
            </a:r>
            <a:r>
              <a:rPr lang="en-US" sz="3000" b="1" dirty="0">
                <a:latin typeface="Times New Roman" panose="02020603050405020304" pitchFamily="18" charset="0"/>
                <a:cs typeface="Times New Roman" panose="02020603050405020304" pitchFamily="18" charset="0"/>
              </a:rPr>
              <a:t>): Educators; Mobilisers; Influencers </a:t>
            </a:r>
            <a:r>
              <a:rPr lang="en-US" sz="3000" b="1" u="sng" dirty="0">
                <a:latin typeface="Times New Roman" panose="02020603050405020304" pitchFamily="18" charset="0"/>
                <a:cs typeface="Times New Roman" panose="02020603050405020304" pitchFamily="18" charset="0"/>
              </a:rPr>
              <a:t>wherever we are </a:t>
            </a:r>
            <a:r>
              <a:rPr lang="en-US" sz="3000" b="1" u="sng" dirty="0">
                <a:solidFill>
                  <a:srgbClr val="92D050"/>
                </a:solidFill>
                <a:latin typeface="Times New Roman" panose="02020603050405020304" pitchFamily="18" charset="0"/>
                <a:cs typeface="Times New Roman" panose="02020603050405020304" pitchFamily="18" charset="0"/>
              </a:rPr>
              <a:t>(formal; non formal and informal actions)</a:t>
            </a:r>
            <a:endParaRPr lang="en-US" sz="3000" dirty="0">
              <a:solidFill>
                <a:srgbClr val="92D05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47396F7-A5ED-F47D-C091-67509C67C956}"/>
              </a:ext>
            </a:extLst>
          </p:cNvPr>
          <p:cNvSpPr>
            <a:spLocks noGrp="1"/>
          </p:cNvSpPr>
          <p:nvPr>
            <p:ph type="title"/>
          </p:nvPr>
        </p:nvSpPr>
        <p:spPr>
          <a:solidFill>
            <a:schemeClr val="accent3">
              <a:lumMod val="40000"/>
              <a:lumOff val="60000"/>
            </a:schemeClr>
          </a:solidFill>
        </p:spPr>
        <p:txBody>
          <a:bodyPr>
            <a:normAutofit fontScale="90000"/>
          </a:bodyPr>
          <a:lstStyle/>
          <a:p>
            <a:pPr algn="ctr">
              <a:defRPr/>
            </a:pPr>
            <a:r>
              <a:rPr lang="en-US" dirty="0">
                <a:latin typeface="Times New Roman" panose="02020603050405020304" pitchFamily="18" charset="0"/>
                <a:cs typeface="Times New Roman" panose="02020603050405020304" pitchFamily="18" charset="0"/>
              </a:rPr>
              <a:t>5</a:t>
            </a:r>
            <a:r>
              <a:rPr lang="en-US" sz="3600" dirty="0">
                <a:latin typeface="Times New Roman" panose="02020603050405020304" pitchFamily="18" charset="0"/>
                <a:cs typeface="Times New Roman" panose="02020603050405020304" pitchFamily="18" charset="0"/>
              </a:rPr>
              <a:t>. Rethinking SWEP: Why and How to incorporate the UBUNTU philosophy? </a:t>
            </a:r>
          </a:p>
        </p:txBody>
      </p:sp>
      <p:sp>
        <p:nvSpPr>
          <p:cNvPr id="4" name="Footer Placeholder 3">
            <a:extLst>
              <a:ext uri="{FF2B5EF4-FFF2-40B4-BE49-F238E27FC236}">
                <a16:creationId xmlns:a16="http://schemas.microsoft.com/office/drawing/2014/main" id="{88C29C46-7D0B-B15D-4BAB-24AFD6D8D369}"/>
              </a:ext>
            </a:extLst>
          </p:cNvPr>
          <p:cNvSpPr>
            <a:spLocks noGrp="1"/>
          </p:cNvSpPr>
          <p:nvPr>
            <p:ph type="ftr" sz="quarter" idx="11"/>
          </p:nvPr>
        </p:nvSpPr>
        <p:spPr/>
        <p:txBody>
          <a:bodyPr/>
          <a:lstStyle/>
          <a:p>
            <a:pPr>
              <a:defRPr/>
            </a:pPr>
            <a:r>
              <a:rPr lang="en-US"/>
              <a:t>Mfundo waUbuntu Annual Lecture delivered on 12 December 2024</a:t>
            </a:r>
          </a:p>
        </p:txBody>
      </p:sp>
      <p:sp>
        <p:nvSpPr>
          <p:cNvPr id="40965" name="Slide Number Placeholder 4">
            <a:extLst>
              <a:ext uri="{FF2B5EF4-FFF2-40B4-BE49-F238E27FC236}">
                <a16:creationId xmlns:a16="http://schemas.microsoft.com/office/drawing/2014/main" id="{73C68EE6-F8D0-0E23-667B-BBA242AE07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FDB9A6-3BAA-A545-96F9-6F9CAB01D01B}" type="slidenum">
              <a:rPr lang="en-US" altLang="en-US" smtClean="0">
                <a:latin typeface="Lucida Sans Unicode" panose="020B0602030504020204" pitchFamily="34" charset="0"/>
              </a:rPr>
              <a:pPr/>
              <a:t>26</a:t>
            </a:fld>
            <a:endParaRPr lang="en-US" altLang="en-US">
              <a:latin typeface="Lucida Sans Unicode" panose="020B0602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94326D6D-9C34-A151-5DE6-A4C251EBC320}"/>
              </a:ext>
            </a:extLst>
          </p:cNvPr>
          <p:cNvSpPr>
            <a:spLocks noGrp="1"/>
          </p:cNvSpPr>
          <p:nvPr>
            <p:ph idx="1"/>
          </p:nvPr>
        </p:nvSpPr>
        <p:spPr>
          <a:xfrm>
            <a:off x="152400" y="228600"/>
            <a:ext cx="8839200" cy="5029200"/>
          </a:xfrm>
        </p:spPr>
        <p:txBody>
          <a:bodyPr/>
          <a:lstStyle/>
          <a:p>
            <a:pPr algn="ctr">
              <a:buFont typeface="Wingdings" pitchFamily="2" charset="2"/>
              <a:buChar char="Ø"/>
            </a:pPr>
            <a:r>
              <a:rPr lang="en-US" altLang="en-US" sz="3200" b="1" u="sng">
                <a:latin typeface="Times New Roman" panose="02020603050405020304" pitchFamily="18" charset="0"/>
                <a:cs typeface="Times New Roman" panose="02020603050405020304" pitchFamily="18" charset="0"/>
              </a:rPr>
              <a:t>Striving to mitigate all forms of adversities and acting towards the achievement of the SDGs</a:t>
            </a:r>
          </a:p>
          <a:p>
            <a:pPr>
              <a:buFont typeface="Wingdings 3" pitchFamily="2" charset="2"/>
              <a:buNone/>
            </a:pPr>
            <a:endParaRPr lang="en-US" altLang="en-US"/>
          </a:p>
        </p:txBody>
      </p:sp>
      <p:sp>
        <p:nvSpPr>
          <p:cNvPr id="5" name="Footer Placeholder 4">
            <a:extLst>
              <a:ext uri="{FF2B5EF4-FFF2-40B4-BE49-F238E27FC236}">
                <a16:creationId xmlns:a16="http://schemas.microsoft.com/office/drawing/2014/main" id="{8A30A53E-C582-44F4-61D0-CE639FFA2FEF}"/>
              </a:ext>
            </a:extLst>
          </p:cNvPr>
          <p:cNvSpPr>
            <a:spLocks noGrp="1"/>
          </p:cNvSpPr>
          <p:nvPr>
            <p:ph type="ftr" sz="quarter" idx="11"/>
          </p:nvPr>
        </p:nvSpPr>
        <p:spPr/>
        <p:txBody>
          <a:bodyPr/>
          <a:lstStyle/>
          <a:p>
            <a:pPr>
              <a:defRPr/>
            </a:pPr>
            <a:r>
              <a:rPr lang="en-US"/>
              <a:t>Mfundo waUbuntu Annual Lecture delivered on 12 December 2024</a:t>
            </a:r>
          </a:p>
        </p:txBody>
      </p:sp>
      <p:pic>
        <p:nvPicPr>
          <p:cNvPr id="43012" name="Content Placeholder 3" descr="http://www.rw.one.un.org/sites/default/files/styles/blog_large/public/media/TGG_Grid_Icon_Color2.jpg?itok=hbeiSvid">
            <a:extLst>
              <a:ext uri="{FF2B5EF4-FFF2-40B4-BE49-F238E27FC236}">
                <a16:creationId xmlns:a16="http://schemas.microsoft.com/office/drawing/2014/main" id="{A3CEE4C0-BB7F-F4D9-6C14-5E1D9B3EE0F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38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A975A73-6783-9A59-B0B7-F52F723FDF11}"/>
              </a:ext>
            </a:extLst>
          </p:cNvPr>
          <p:cNvSpPr/>
          <p:nvPr/>
        </p:nvSpPr>
        <p:spPr>
          <a:xfrm>
            <a:off x="304800" y="1295400"/>
            <a:ext cx="830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400" b="1" dirty="0">
                <a:latin typeface="Times New Roman" pitchFamily="18" charset="0"/>
                <a:cs typeface="Times New Roman" pitchFamily="18" charset="0"/>
              </a:rPr>
              <a:t>Worldwide SDGs</a:t>
            </a:r>
            <a:endParaRPr lang="en-US" sz="4400" b="1" dirty="0">
              <a:latin typeface="Times New Roman" pitchFamily="18" charset="0"/>
              <a:cs typeface="Times New Roman" pitchFamily="18" charset="0"/>
            </a:endParaRPr>
          </a:p>
        </p:txBody>
      </p:sp>
      <p:sp>
        <p:nvSpPr>
          <p:cNvPr id="43014" name="Slide Number Placeholder 1">
            <a:extLst>
              <a:ext uri="{FF2B5EF4-FFF2-40B4-BE49-F238E27FC236}">
                <a16:creationId xmlns:a16="http://schemas.microsoft.com/office/drawing/2014/main" id="{75A22104-4D58-A524-8693-28C2E3805A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841AF6-EB78-644B-B4DA-AF743DF1F7ED}" type="slidenum">
              <a:rPr lang="en-US" altLang="en-US" smtClean="0">
                <a:latin typeface="Lucida Sans Unicode" panose="020B0602030504020204" pitchFamily="34" charset="0"/>
              </a:rPr>
              <a:pPr/>
              <a:t>27</a:t>
            </a:fld>
            <a:endParaRPr lang="en-US" altLang="en-US">
              <a:latin typeface="Lucida Sans Unicode" panose="020B0602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59487EA-4C9D-82FE-5360-59B7750D25DD}"/>
              </a:ext>
            </a:extLst>
          </p:cNvPr>
          <p:cNvSpPr>
            <a:spLocks noGrp="1"/>
          </p:cNvSpPr>
          <p:nvPr>
            <p:ph type="ftr" sz="quarter" idx="11"/>
          </p:nvPr>
        </p:nvSpPr>
        <p:spPr/>
        <p:txBody>
          <a:bodyPr/>
          <a:lstStyle/>
          <a:p>
            <a:pPr>
              <a:defRPr/>
            </a:pPr>
            <a:r>
              <a:rPr lang="en-US"/>
              <a:t>Mfundo waUbuntu Annual Lecture delivered on 12 December 2024</a:t>
            </a:r>
          </a:p>
        </p:txBody>
      </p:sp>
      <p:pic>
        <p:nvPicPr>
          <p:cNvPr id="45059" name="Picture 4">
            <a:extLst>
              <a:ext uri="{FF2B5EF4-FFF2-40B4-BE49-F238E27FC236}">
                <a16:creationId xmlns:a16="http://schemas.microsoft.com/office/drawing/2014/main" id="{2A77BD73-D577-000D-2355-C548D42FD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2209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4AEC16-C90E-8B7A-9417-0DC6C441D6B4}"/>
              </a:ext>
            </a:extLst>
          </p:cNvPr>
          <p:cNvSpPr txBox="1"/>
          <p:nvPr/>
        </p:nvSpPr>
        <p:spPr>
          <a:xfrm>
            <a:off x="533400" y="533400"/>
            <a:ext cx="6019800" cy="3324225"/>
          </a:xfrm>
          <a:prstGeom prst="rect">
            <a:avLst/>
          </a:prstGeom>
          <a:solidFill>
            <a:schemeClr val="accent3">
              <a:lumMod val="20000"/>
              <a:lumOff val="80000"/>
            </a:schemeClr>
          </a:solidFill>
        </p:spPr>
        <p:txBody>
          <a:bodyPr>
            <a:spAutoFit/>
          </a:bodyPr>
          <a:lstStyle/>
          <a:p>
            <a:pPr eaLnBrk="1" hangingPunct="1">
              <a:defRPr/>
            </a:pPr>
            <a:endParaRPr lang="en-US" sz="2400" b="1" dirty="0">
              <a:latin typeface="Times New Roman" pitchFamily="18" charset="0"/>
              <a:cs typeface="Times New Roman" pitchFamily="18" charset="0"/>
            </a:endParaRPr>
          </a:p>
          <a:p>
            <a:pPr eaLnBrk="1" hangingPunct="1">
              <a:defRPr/>
            </a:pPr>
            <a:endParaRPr lang="en-US" sz="2400" b="1" dirty="0">
              <a:latin typeface="Times New Roman" pitchFamily="18" charset="0"/>
              <a:cs typeface="Times New Roman" pitchFamily="18" charset="0"/>
            </a:endParaRPr>
          </a:p>
          <a:p>
            <a:pPr eaLnBrk="1" hangingPunct="1">
              <a:defRPr/>
            </a:pPr>
            <a:r>
              <a:rPr lang="en-US" sz="2400" b="1" dirty="0">
                <a:latin typeface="Times New Roman" pitchFamily="18" charset="0"/>
                <a:cs typeface="Times New Roman" pitchFamily="18" charset="0"/>
              </a:rPr>
              <a:t>Social workers have a responsibility to help people to:</a:t>
            </a:r>
          </a:p>
          <a:p>
            <a:pPr lvl="1" eaLnBrk="1" hangingPunct="1">
              <a:buFont typeface="Wingdings" pitchFamily="2" charset="2"/>
              <a:buChar char="q"/>
              <a:defRPr/>
            </a:pPr>
            <a:r>
              <a:rPr lang="en-US" sz="2400" b="1" dirty="0">
                <a:latin typeface="Times New Roman" pitchFamily="18" charset="0"/>
                <a:cs typeface="Times New Roman" pitchFamily="18" charset="0"/>
              </a:rPr>
              <a:t> Help themselves </a:t>
            </a:r>
          </a:p>
          <a:p>
            <a:pPr lvl="1" eaLnBrk="1" hangingPunct="1">
              <a:buFont typeface="Wingdings" pitchFamily="2" charset="2"/>
              <a:buChar char="q"/>
              <a:defRPr/>
            </a:pPr>
            <a:r>
              <a:rPr lang="en-US" sz="2400" b="1" dirty="0">
                <a:latin typeface="Times New Roman" pitchFamily="18" charset="0"/>
                <a:cs typeface="Times New Roman" pitchFamily="18" charset="0"/>
              </a:rPr>
              <a:t> Create change in their lives</a:t>
            </a:r>
          </a:p>
          <a:p>
            <a:pPr lvl="1" eaLnBrk="1" hangingPunct="1">
              <a:buFont typeface="Wingdings" pitchFamily="2" charset="2"/>
              <a:buChar char="q"/>
              <a:defRPr/>
            </a:pPr>
            <a:r>
              <a:rPr lang="en-US" sz="2400" b="1" dirty="0">
                <a:latin typeface="Times New Roman" pitchFamily="18" charset="0"/>
                <a:cs typeface="Times New Roman" pitchFamily="18" charset="0"/>
              </a:rPr>
              <a:t> Recognize their strengths</a:t>
            </a:r>
          </a:p>
          <a:p>
            <a:pPr lvl="1" eaLnBrk="1" hangingPunct="1">
              <a:buFont typeface="Wingdings" pitchFamily="2" charset="2"/>
              <a:buChar char="q"/>
              <a:defRPr/>
            </a:pPr>
            <a:r>
              <a:rPr lang="en-US" sz="2400" b="1" dirty="0">
                <a:latin typeface="Times New Roman" pitchFamily="18" charset="0"/>
                <a:cs typeface="Times New Roman" pitchFamily="18" charset="0"/>
              </a:rPr>
              <a:t> Reach out to their own resources</a:t>
            </a:r>
          </a:p>
          <a:p>
            <a:pPr eaLnBrk="1" hangingPunct="1">
              <a:defRPr/>
            </a:pPr>
            <a:endParaRPr lang="en-US" dirty="0">
              <a:latin typeface="Arial" charset="0"/>
              <a:cs typeface="Arial" charset="0"/>
            </a:endParaRPr>
          </a:p>
        </p:txBody>
      </p:sp>
      <p:sp>
        <p:nvSpPr>
          <p:cNvPr id="45061" name="Content Placeholder 7">
            <a:extLst>
              <a:ext uri="{FF2B5EF4-FFF2-40B4-BE49-F238E27FC236}">
                <a16:creationId xmlns:a16="http://schemas.microsoft.com/office/drawing/2014/main" id="{536942AB-0A49-5068-6382-1EC5A88FF919}"/>
              </a:ext>
            </a:extLst>
          </p:cNvPr>
          <p:cNvSpPr>
            <a:spLocks noGrp="1"/>
          </p:cNvSpPr>
          <p:nvPr>
            <p:ph idx="1"/>
          </p:nvPr>
        </p:nvSpPr>
        <p:spPr>
          <a:xfrm>
            <a:off x="457200" y="3810000"/>
            <a:ext cx="8229600" cy="2197100"/>
          </a:xfrm>
        </p:spPr>
        <p:txBody>
          <a:bodyPr/>
          <a:lstStyle/>
          <a:p>
            <a:pPr>
              <a:buFont typeface="Wingdings 3" pitchFamily="2" charset="2"/>
              <a:buNone/>
            </a:pPr>
            <a:endParaRPr lang="en-US" altLang="en-US"/>
          </a:p>
        </p:txBody>
      </p:sp>
      <p:sp>
        <p:nvSpPr>
          <p:cNvPr id="9" name="Rectangle 8">
            <a:extLst>
              <a:ext uri="{FF2B5EF4-FFF2-40B4-BE49-F238E27FC236}">
                <a16:creationId xmlns:a16="http://schemas.microsoft.com/office/drawing/2014/main" id="{90B0AD3A-6BB2-BDCF-D990-964BCA72C777}"/>
              </a:ext>
            </a:extLst>
          </p:cNvPr>
          <p:cNvSpPr/>
          <p:nvPr/>
        </p:nvSpPr>
        <p:spPr>
          <a:xfrm>
            <a:off x="381000" y="-228600"/>
            <a:ext cx="8534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atin typeface="Times New Roman" pitchFamily="18" charset="0"/>
                <a:cs typeface="Times New Roman" pitchFamily="18" charset="0"/>
              </a:rPr>
              <a:t>Above all for success: Involving the clients in the problem Solving Process, “making social work </a:t>
            </a:r>
            <a:r>
              <a:rPr lang="en-US" sz="2400" b="1" dirty="0" err="1">
                <a:latin typeface="Times New Roman" pitchFamily="18" charset="0"/>
                <a:cs typeface="Times New Roman" pitchFamily="18" charset="0"/>
              </a:rPr>
              <a:t>work</a:t>
            </a:r>
            <a:r>
              <a:rPr lang="en-US" sz="2400" b="1" dirty="0">
                <a:latin typeface="Times New Roman" pitchFamily="18" charset="0"/>
                <a:cs typeface="Times New Roman" pitchFamily="18" charset="0"/>
              </a:rPr>
              <a:t>” and promoting the Collective ownership of their concerns</a:t>
            </a:r>
          </a:p>
          <a:p>
            <a:pPr algn="ctr" eaLnBrk="1" hangingPunct="1">
              <a:defRPr/>
            </a:pPr>
            <a:endParaRPr lang="en-US" sz="2400" b="1"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4B854F61-71CE-FC68-84D0-DEE662C7BEA6}"/>
              </a:ext>
            </a:extLst>
          </p:cNvPr>
          <p:cNvSpPr/>
          <p:nvPr/>
        </p:nvSpPr>
        <p:spPr>
          <a:xfrm>
            <a:off x="304800" y="3810000"/>
            <a:ext cx="8610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latin typeface="Times New Roman" pitchFamily="18" charset="0"/>
                <a:cs typeface="Times New Roman" pitchFamily="18" charset="0"/>
              </a:rPr>
              <a:t>We, social workers in Rwanda: </a:t>
            </a:r>
          </a:p>
          <a:p>
            <a:pPr algn="ctr" eaLnBrk="1" hangingPunct="1">
              <a:defRPr/>
            </a:pPr>
            <a:r>
              <a:rPr lang="en-US" sz="2800" b="1" dirty="0">
                <a:latin typeface="Times New Roman" pitchFamily="18" charset="0"/>
                <a:cs typeface="Times New Roman" pitchFamily="18" charset="0"/>
              </a:rPr>
              <a:t>“We are counsellors, community facilitators, educators, advocates and policy influencers. We work both with individuals and whole communities as the nation needs to work together to overcome the challenges</a:t>
            </a:r>
            <a:r>
              <a:rPr lang="en-US" sz="2800" b="1" dirty="0"/>
              <a:t>.” </a:t>
            </a:r>
          </a:p>
          <a:p>
            <a:pPr algn="ctr" eaLnBrk="1" hangingPunct="1">
              <a:defRPr/>
            </a:pPr>
            <a:r>
              <a:rPr lang="en-US" sz="2800" b="1" dirty="0"/>
              <a:t>(A Lecturer of Social Work, 2019)</a:t>
            </a:r>
          </a:p>
        </p:txBody>
      </p:sp>
      <p:sp>
        <p:nvSpPr>
          <p:cNvPr id="45064" name="Slide Number Placeholder 1">
            <a:extLst>
              <a:ext uri="{FF2B5EF4-FFF2-40B4-BE49-F238E27FC236}">
                <a16:creationId xmlns:a16="http://schemas.microsoft.com/office/drawing/2014/main" id="{19ACE4A3-7FE1-D4DB-0271-88BC086935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0F06D-58F4-2D4B-856C-BDF717B89F9F}" type="slidenum">
              <a:rPr lang="en-US" altLang="en-US" smtClean="0">
                <a:latin typeface="Lucida Sans Unicode" panose="020B0602030504020204" pitchFamily="34" charset="0"/>
              </a:rPr>
              <a:pPr/>
              <a:t>28</a:t>
            </a:fld>
            <a:endParaRPr lang="en-US" altLang="en-US">
              <a:latin typeface="Lucida Sans Unicode" panose="020B06020305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739AC-7E32-0385-18E0-E94C4FB4522D}"/>
              </a:ext>
            </a:extLst>
          </p:cNvPr>
          <p:cNvSpPr>
            <a:spLocks noGrp="1"/>
          </p:cNvSpPr>
          <p:nvPr>
            <p:ph idx="1"/>
          </p:nvPr>
        </p:nvSpPr>
        <p:spPr>
          <a:xfrm>
            <a:off x="152400" y="989013"/>
            <a:ext cx="8686800" cy="4525962"/>
          </a:xfrm>
        </p:spPr>
        <p:txBody>
          <a:bodyPr/>
          <a:lstStyle/>
          <a:p>
            <a:pPr marL="0" indent="0">
              <a:buFont typeface="Wingdings 3" panose="05040102010807070707" pitchFamily="18" charset="2"/>
              <a:buNone/>
              <a:defRPr/>
            </a:pPr>
            <a:endParaRPr lang="en-US" sz="1800" dirty="0"/>
          </a:p>
          <a:p>
            <a:pPr marL="0" indent="0" algn="just">
              <a:buFont typeface="Courier New" pitchFamily="49" charset="0"/>
              <a:buChar char="o"/>
              <a:defRPr/>
            </a:pPr>
            <a:r>
              <a:rPr lang="en-US" sz="3200" dirty="0">
                <a:latin typeface="Times New Roman" panose="02020603050405020304" pitchFamily="18" charset="0"/>
                <a:cs typeface="Times New Roman" panose="02020603050405020304" pitchFamily="18" charset="0"/>
              </a:rPr>
              <a:t>Need of Emancipatory Education: Strengthening and </a:t>
            </a:r>
            <a:r>
              <a:rPr lang="en-GB" sz="3200" dirty="0">
                <a:latin typeface="Times New Roman" panose="02020603050405020304" pitchFamily="18" charset="0"/>
                <a:cs typeface="Times New Roman" panose="02020603050405020304" pitchFamily="18" charset="0"/>
              </a:rPr>
              <a:t>contextualising</a:t>
            </a:r>
            <a:r>
              <a:rPr lang="en-US" sz="3200" dirty="0">
                <a:latin typeface="Times New Roman" panose="02020603050405020304" pitchFamily="18" charset="0"/>
                <a:cs typeface="Times New Roman" panose="02020603050405020304" pitchFamily="18" charset="0"/>
              </a:rPr>
              <a:t> curricula; promoting student-competent-centered approaches (SCCA) to shape ‘Global Citizens)</a:t>
            </a:r>
          </a:p>
          <a:p>
            <a:pPr marL="0" indent="0" algn="just">
              <a:buFont typeface="Courier New" pitchFamily="49" charset="0"/>
              <a:buChar char="o"/>
              <a:defRPr/>
            </a:pPr>
            <a:r>
              <a:rPr lang="en-US" sz="3200" dirty="0">
                <a:latin typeface="Times New Roman" panose="02020603050405020304" pitchFamily="18" charset="0"/>
                <a:cs typeface="Times New Roman" panose="02020603050405020304" pitchFamily="18" charset="0"/>
              </a:rPr>
              <a:t> Firm collaboration between junior and senior social work professionals</a:t>
            </a:r>
          </a:p>
          <a:p>
            <a:pPr marL="0" indent="0" algn="just">
              <a:buFont typeface="Courier New" pitchFamily="49" charset="0"/>
              <a:buChar char="o"/>
              <a:defRPr/>
            </a:pPr>
            <a:r>
              <a:rPr lang="en-US" sz="3200" dirty="0">
                <a:latin typeface="Times New Roman" panose="02020603050405020304" pitchFamily="18" charset="0"/>
                <a:cs typeface="Times New Roman" panose="02020603050405020304" pitchFamily="18" charset="0"/>
              </a:rPr>
              <a:t> Decent learning environment</a:t>
            </a:r>
          </a:p>
          <a:p>
            <a:pPr marL="0" indent="0" algn="just">
              <a:buFont typeface="Courier New" pitchFamily="49" charset="0"/>
              <a:buChar char="o"/>
              <a:defRPr/>
            </a:pPr>
            <a:r>
              <a:rPr lang="en-US" sz="3200" dirty="0">
                <a:latin typeface="Times New Roman" panose="02020603050405020304" pitchFamily="18" charset="0"/>
                <a:cs typeface="Times New Roman" panose="02020603050405020304" pitchFamily="18" charset="0"/>
              </a:rPr>
              <a:t> Paradigm shift from remedial to developmental perspectives</a:t>
            </a:r>
          </a:p>
          <a:p>
            <a:pPr marL="0" indent="0" algn="just">
              <a:buFont typeface="Courier New" pitchFamily="49" charset="0"/>
              <a:buChar char="o"/>
              <a:defRPr/>
            </a:pPr>
            <a:r>
              <a:rPr lang="en-US" sz="3200" dirty="0">
                <a:latin typeface="Times New Roman" panose="02020603050405020304" pitchFamily="18" charset="0"/>
                <a:cs typeface="Times New Roman" panose="02020603050405020304" pitchFamily="18" charset="0"/>
              </a:rPr>
              <a:t> Overall, striving for the shaping of strong Social Service Workforce (SSW)</a:t>
            </a:r>
          </a:p>
          <a:p>
            <a:pPr>
              <a:buFont typeface="Wingdings 3" panose="05040102010807070707" pitchFamily="18" charset="2"/>
              <a:buNone/>
              <a:defRPr/>
            </a:pPr>
            <a:endParaRPr lang="en-US" dirty="0"/>
          </a:p>
          <a:p>
            <a:pPr>
              <a:buFont typeface="Wingdings 3" panose="05040102010807070707" pitchFamily="18" charset="2"/>
              <a:buChar char=""/>
              <a:defRPr/>
            </a:pPr>
            <a:endParaRPr lang="en-US" dirty="0"/>
          </a:p>
        </p:txBody>
      </p:sp>
      <p:sp>
        <p:nvSpPr>
          <p:cNvPr id="3" name="Title 2">
            <a:extLst>
              <a:ext uri="{FF2B5EF4-FFF2-40B4-BE49-F238E27FC236}">
                <a16:creationId xmlns:a16="http://schemas.microsoft.com/office/drawing/2014/main" id="{35578B78-E629-E778-D828-9B901532E6B9}"/>
              </a:ext>
            </a:extLst>
          </p:cNvPr>
          <p:cNvSpPr>
            <a:spLocks noGrp="1"/>
          </p:cNvSpPr>
          <p:nvPr>
            <p:ph type="title"/>
          </p:nvPr>
        </p:nvSpPr>
        <p:spPr>
          <a:xfrm>
            <a:off x="457200" y="274638"/>
            <a:ext cx="8229600" cy="715962"/>
          </a:xfrm>
        </p:spPr>
        <p:txBody>
          <a:bodyPr>
            <a:normAutofit fontScale="90000"/>
          </a:bodyPr>
          <a:lstStyle/>
          <a:p>
            <a:pPr>
              <a:defRPr/>
            </a:pPr>
            <a:r>
              <a:rPr lang="en-US" dirty="0">
                <a:latin typeface="Times New Roman" panose="02020603050405020304" pitchFamily="18" charset="0"/>
                <a:cs typeface="Times New Roman" panose="02020603050405020304" pitchFamily="18" charset="0"/>
              </a:rPr>
              <a:t>6. Conclusion and Recommendations</a:t>
            </a:r>
          </a:p>
        </p:txBody>
      </p:sp>
      <p:sp>
        <p:nvSpPr>
          <p:cNvPr id="4" name="Footer Placeholder 3">
            <a:extLst>
              <a:ext uri="{FF2B5EF4-FFF2-40B4-BE49-F238E27FC236}">
                <a16:creationId xmlns:a16="http://schemas.microsoft.com/office/drawing/2014/main" id="{007069B6-3578-970B-7AAD-EA51001DF74B}"/>
              </a:ext>
            </a:extLst>
          </p:cNvPr>
          <p:cNvSpPr>
            <a:spLocks noGrp="1"/>
          </p:cNvSpPr>
          <p:nvPr>
            <p:ph type="ftr" sz="quarter" idx="11"/>
          </p:nvPr>
        </p:nvSpPr>
        <p:spPr/>
        <p:txBody>
          <a:bodyPr/>
          <a:lstStyle/>
          <a:p>
            <a:pPr>
              <a:defRPr/>
            </a:pPr>
            <a:r>
              <a:rPr lang="en-US"/>
              <a:t>Mfundo waUbuntu Annual Lecture delivered on 12 December 2024</a:t>
            </a:r>
          </a:p>
        </p:txBody>
      </p:sp>
      <p:sp>
        <p:nvSpPr>
          <p:cNvPr id="48133" name="Slide Number Placeholder 4">
            <a:extLst>
              <a:ext uri="{FF2B5EF4-FFF2-40B4-BE49-F238E27FC236}">
                <a16:creationId xmlns:a16="http://schemas.microsoft.com/office/drawing/2014/main" id="{35993425-FF2D-65AD-7A45-B9EFB55E8D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1E629B-EF6E-9F45-B8DE-9A61AA75A7A1}" type="slidenum">
              <a:rPr lang="en-US" altLang="en-US" smtClean="0">
                <a:latin typeface="Lucida Sans Unicode" panose="020B0602030504020204" pitchFamily="34" charset="0"/>
              </a:rPr>
              <a:pPr/>
              <a:t>29</a:t>
            </a:fld>
            <a:endParaRPr lang="en-US" altLang="en-US">
              <a:latin typeface="Lucida Sans Unicode" panose="020B0602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9438680D-E60E-9AFB-1487-67C874646367}"/>
              </a:ext>
            </a:extLst>
          </p:cNvPr>
          <p:cNvSpPr>
            <a:spLocks noGrp="1"/>
          </p:cNvSpPr>
          <p:nvPr>
            <p:ph idx="1"/>
          </p:nvPr>
        </p:nvSpPr>
        <p:spPr>
          <a:xfrm>
            <a:off x="0" y="533400"/>
            <a:ext cx="8915400" cy="5715000"/>
          </a:xfrm>
        </p:spPr>
        <p:txBody>
          <a:bodyPr/>
          <a:lstStyle/>
          <a:p>
            <a:pPr eaLnBrk="1" hangingPunct="1"/>
            <a:r>
              <a:rPr lang="en-GB" altLang="en-US" sz="3600" b="1">
                <a:latin typeface="Times New Roman" panose="02020603050405020304" pitchFamily="18" charset="0"/>
                <a:cs typeface="Times New Roman" panose="02020603050405020304" pitchFamily="18" charset="0"/>
              </a:rPr>
              <a:t>Introduction</a:t>
            </a:r>
          </a:p>
          <a:p>
            <a:pPr eaLnBrk="1" hangingPunct="1"/>
            <a:r>
              <a:rPr lang="en-GB" altLang="en-US" sz="3600" b="1">
                <a:latin typeface="Times New Roman" panose="02020603050405020304" pitchFamily="18" charset="0"/>
                <a:cs typeface="Times New Roman" panose="02020603050405020304" pitchFamily="18" charset="0"/>
              </a:rPr>
              <a:t>Conceptualisation</a:t>
            </a:r>
          </a:p>
          <a:p>
            <a:pPr eaLnBrk="1" hangingPunct="1"/>
            <a:r>
              <a:rPr lang="en-GB" altLang="en-US" sz="3600" b="1">
                <a:latin typeface="Times New Roman" panose="02020603050405020304" pitchFamily="18" charset="0"/>
                <a:cs typeface="Times New Roman" panose="02020603050405020304" pitchFamily="18" charset="0"/>
              </a:rPr>
              <a:t>Social Work Education and Practice (SWEP): Drawing on Ubuntu Philosophy</a:t>
            </a:r>
          </a:p>
          <a:p>
            <a:pPr eaLnBrk="1" hangingPunct="1"/>
            <a:r>
              <a:rPr lang="en-GB" altLang="en-US" sz="3600" b="1">
                <a:latin typeface="Times New Roman" panose="02020603050405020304" pitchFamily="18" charset="0"/>
                <a:cs typeface="Times New Roman" panose="02020603050405020304" pitchFamily="18" charset="0"/>
              </a:rPr>
              <a:t>Case Example: SWEP in the aftermath of the Genocide Against the Tutsi in Rwanda</a:t>
            </a:r>
          </a:p>
          <a:p>
            <a:pPr eaLnBrk="1" hangingPunct="1"/>
            <a:r>
              <a:rPr lang="en-GB" altLang="en-US" sz="3600" b="1">
                <a:latin typeface="Times New Roman" panose="02020603050405020304" pitchFamily="18" charset="0"/>
                <a:cs typeface="Times New Roman" panose="02020603050405020304" pitchFamily="18" charset="0"/>
              </a:rPr>
              <a:t>Rethinking SWEP: Why and How</a:t>
            </a:r>
          </a:p>
          <a:p>
            <a:pPr eaLnBrk="1" hangingPunct="1"/>
            <a:r>
              <a:rPr lang="en-GB" altLang="en-US" sz="3600" b="1">
                <a:latin typeface="Times New Roman" panose="02020603050405020304" pitchFamily="18" charset="0"/>
                <a:cs typeface="Times New Roman" panose="02020603050405020304" pitchFamily="18" charset="0"/>
              </a:rPr>
              <a:t>Conclusions and Recommendations</a:t>
            </a:r>
          </a:p>
          <a:p>
            <a:pPr eaLnBrk="1" hangingPunct="1"/>
            <a:r>
              <a:rPr lang="en-GB" altLang="en-US" sz="3600" b="1">
                <a:latin typeface="Times New Roman" panose="02020603050405020304" pitchFamily="18" charset="0"/>
                <a:cs typeface="Times New Roman" panose="02020603050405020304" pitchFamily="18" charset="0"/>
              </a:rPr>
              <a:t>Assignment</a:t>
            </a:r>
          </a:p>
          <a:p>
            <a:pPr eaLnBrk="1" hangingPunct="1">
              <a:buFont typeface="Wingdings 3" pitchFamily="2" charset="2"/>
              <a:buNone/>
            </a:pPr>
            <a:endParaRPr lang="en-GB" altLang="en-US" sz="3600" b="1">
              <a:latin typeface="Times New Roman" panose="02020603050405020304" pitchFamily="18" charset="0"/>
              <a:cs typeface="Times New Roman" panose="02020603050405020304" pitchFamily="18" charset="0"/>
            </a:endParaRPr>
          </a:p>
          <a:p>
            <a:pPr>
              <a:buFont typeface="Wingdings 3" pitchFamily="2" charset="2"/>
              <a:buNone/>
            </a:pPr>
            <a:endParaRPr lang="en-US" altLang="en-US"/>
          </a:p>
        </p:txBody>
      </p:sp>
      <p:sp>
        <p:nvSpPr>
          <p:cNvPr id="3" name="Title 2">
            <a:extLst>
              <a:ext uri="{FF2B5EF4-FFF2-40B4-BE49-F238E27FC236}">
                <a16:creationId xmlns:a16="http://schemas.microsoft.com/office/drawing/2014/main" id="{9E6F2866-7E0E-A682-0578-2F0C37535F43}"/>
              </a:ext>
            </a:extLst>
          </p:cNvPr>
          <p:cNvSpPr>
            <a:spLocks noGrp="1"/>
          </p:cNvSpPr>
          <p:nvPr>
            <p:ph type="title"/>
          </p:nvPr>
        </p:nvSpPr>
        <p:spPr>
          <a:xfrm>
            <a:off x="457200" y="0"/>
            <a:ext cx="8305800" cy="533400"/>
          </a:xfrm>
          <a:solidFill>
            <a:schemeClr val="accent3">
              <a:lumMod val="20000"/>
              <a:lumOff val="80000"/>
            </a:schemeClr>
          </a:solidFill>
        </p:spPr>
        <p:txBody>
          <a:bodyPr>
            <a:noAutofit/>
          </a:bodyPr>
          <a:lstStyle/>
          <a:p>
            <a:pPr algn="ctr">
              <a:defRPr/>
            </a:pPr>
            <a:r>
              <a:rPr lang="en-GB" sz="4400" dirty="0">
                <a:latin typeface="Times New Roman" pitchFamily="18" charset="0"/>
                <a:cs typeface="Times New Roman" pitchFamily="18" charset="0"/>
              </a:rPr>
              <a:t>Structure of the presentation</a:t>
            </a:r>
            <a:endParaRPr lang="en-US" sz="4400" dirty="0"/>
          </a:p>
        </p:txBody>
      </p:sp>
      <p:sp>
        <p:nvSpPr>
          <p:cNvPr id="5" name="Footer Placeholder 4">
            <a:extLst>
              <a:ext uri="{FF2B5EF4-FFF2-40B4-BE49-F238E27FC236}">
                <a16:creationId xmlns:a16="http://schemas.microsoft.com/office/drawing/2014/main" id="{CD68EAED-D1E1-63B8-7A8B-07C06643483E}"/>
              </a:ext>
            </a:extLst>
          </p:cNvPr>
          <p:cNvSpPr>
            <a:spLocks noGrp="1"/>
          </p:cNvSpPr>
          <p:nvPr>
            <p:ph type="ftr" sz="quarter" idx="11"/>
          </p:nvPr>
        </p:nvSpPr>
        <p:spPr/>
        <p:txBody>
          <a:bodyPr/>
          <a:lstStyle/>
          <a:p>
            <a:pPr>
              <a:defRPr/>
            </a:pPr>
            <a:r>
              <a:rPr lang="en-US"/>
              <a:t>Mfundo waUbuntu Annual Lecture delivered on 12 December 2024</a:t>
            </a:r>
          </a:p>
        </p:txBody>
      </p:sp>
      <p:sp>
        <p:nvSpPr>
          <p:cNvPr id="14341" name="Slide Number Placeholder 1">
            <a:extLst>
              <a:ext uri="{FF2B5EF4-FFF2-40B4-BE49-F238E27FC236}">
                <a16:creationId xmlns:a16="http://schemas.microsoft.com/office/drawing/2014/main" id="{83041213-3E2D-A5CC-9DAF-1A2104D520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C35EAA-3D94-C244-B1E3-6D6C526CDAAB}" type="slidenum">
              <a:rPr lang="en-US" altLang="en-US" smtClean="0">
                <a:latin typeface="Lucida Sans Unicode" panose="020B0602030504020204" pitchFamily="34" charset="0"/>
              </a:rPr>
              <a:pPr/>
              <a:t>3</a:t>
            </a:fld>
            <a:endParaRPr lang="en-US" altLang="en-US">
              <a:latin typeface="Lucida Sans Unicode" panose="020B06020305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6FF4C-CD5D-305E-8336-0F9C54442357}"/>
              </a:ext>
            </a:extLst>
          </p:cNvPr>
          <p:cNvSpPr>
            <a:spLocks noGrp="1"/>
          </p:cNvSpPr>
          <p:nvPr>
            <p:ph idx="1"/>
          </p:nvPr>
        </p:nvSpPr>
        <p:spPr>
          <a:xfrm>
            <a:off x="152400" y="304800"/>
            <a:ext cx="8763000" cy="6019800"/>
          </a:xfrm>
        </p:spPr>
        <p:txBody>
          <a:bodyPr/>
          <a:lstStyle/>
          <a:p>
            <a:pPr algn="just">
              <a:buFont typeface="Wingdings 3" panose="05040102010807070707" pitchFamily="18" charset="2"/>
              <a:buChar char=""/>
              <a:defRPr/>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Social workers may, without endangering their expertise, work closely with well selected wise people who will be in constant contact with the people in need and report regularly to them.</a:t>
            </a:r>
          </a:p>
          <a:p>
            <a:pPr algn="just">
              <a:buFont typeface="Wingdings 3" panose="05040102010807070707" pitchFamily="18" charset="2"/>
              <a:buChar char=""/>
              <a:defRPr/>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a:latin typeface="Times New Roman" panose="02020603050405020304" pitchFamily="18" charset="0"/>
                <a:cs typeface="Times New Roman" panose="02020603050405020304" pitchFamily="18" charset="0"/>
              </a:rPr>
              <a:t>Refining the social work curriculum and elaborating a well-thought Field Manual</a:t>
            </a:r>
          </a:p>
          <a:p>
            <a:pPr algn="just">
              <a:buFont typeface="Wingdings 3" panose="05040102010807070707" pitchFamily="18" charset="2"/>
              <a:buChar char=""/>
              <a:defRPr/>
            </a:pPr>
            <a:r>
              <a:rPr lang="en-US" altLang="en-US" sz="3200" dirty="0">
                <a:latin typeface="Times New Roman" panose="02020603050405020304" pitchFamily="18" charset="0"/>
                <a:cs typeface="Times New Roman" panose="02020603050405020304" pitchFamily="18" charset="0"/>
              </a:rPr>
              <a:t>Reinforcing synergies with Welfare agencies, administrative instances, local communities and </a:t>
            </a:r>
            <a:r>
              <a:rPr lang="en-US" altLang="en-US" sz="3200" u="sng" dirty="0">
                <a:solidFill>
                  <a:srgbClr val="7030A0"/>
                </a:solidFill>
                <a:latin typeface="Times New Roman" panose="02020603050405020304" pitchFamily="18" charset="0"/>
                <a:cs typeface="Times New Roman" panose="02020603050405020304" pitchFamily="18" charset="0"/>
              </a:rPr>
              <a:t>social work bodies</a:t>
            </a:r>
            <a:r>
              <a:rPr lang="en-US" altLang="en-US" sz="3200" dirty="0">
                <a:latin typeface="Times New Roman" panose="02020603050405020304" pitchFamily="18" charset="0"/>
                <a:cs typeface="Times New Roman" panose="02020603050405020304" pitchFamily="18" charset="0"/>
              </a:rPr>
              <a:t>.</a:t>
            </a:r>
          </a:p>
          <a:p>
            <a:pPr algn="just">
              <a:buFont typeface="Wingdings 3" panose="05040102010807070707" pitchFamily="18" charset="2"/>
              <a:buChar char=""/>
              <a:defRPr/>
            </a:pPr>
            <a:r>
              <a:rPr lang="en-US" altLang="en-US" sz="3200" dirty="0">
                <a:latin typeface="Times New Roman" panose="02020603050405020304" pitchFamily="18" charset="0"/>
                <a:cs typeface="Times New Roman" panose="02020603050405020304" pitchFamily="18" charset="0"/>
              </a:rPr>
              <a:t>Well equipping students with adequate theories but fitting these with practice in different settings: </a:t>
            </a:r>
            <a:r>
              <a:rPr lang="en-US" altLang="en-US" sz="3200" u="sng" dirty="0">
                <a:solidFill>
                  <a:srgbClr val="7030A0"/>
                </a:solidFill>
                <a:latin typeface="Times New Roman" panose="02020603050405020304" pitchFamily="18" charset="0"/>
                <a:cs typeface="Times New Roman" panose="02020603050405020304" pitchFamily="18" charset="0"/>
              </a:rPr>
              <a:t>Documenting the local/indigenous practices</a:t>
            </a:r>
            <a:r>
              <a:rPr lang="en-US" altLang="en-US" sz="3200" dirty="0">
                <a:latin typeface="Times New Roman" panose="02020603050405020304" pitchFamily="18" charset="0"/>
                <a:cs typeface="Times New Roman" panose="02020603050405020304" pitchFamily="18" charset="0"/>
              </a:rPr>
              <a:t>.</a:t>
            </a:r>
          </a:p>
          <a:p>
            <a:pPr marL="109537" indent="0">
              <a:buFont typeface="Wingdings 3" panose="05040102010807070707" pitchFamily="18" charset="2"/>
              <a:buNone/>
              <a:defRPr/>
            </a:pPr>
            <a:endParaRPr lang="en-US" dirty="0"/>
          </a:p>
        </p:txBody>
      </p:sp>
      <p:sp>
        <p:nvSpPr>
          <p:cNvPr id="4" name="Footer Placeholder 3">
            <a:extLst>
              <a:ext uri="{FF2B5EF4-FFF2-40B4-BE49-F238E27FC236}">
                <a16:creationId xmlns:a16="http://schemas.microsoft.com/office/drawing/2014/main" id="{8745F093-81B0-4CAF-DE84-16771EA79210}"/>
              </a:ext>
            </a:extLst>
          </p:cNvPr>
          <p:cNvSpPr>
            <a:spLocks noGrp="1"/>
          </p:cNvSpPr>
          <p:nvPr>
            <p:ph type="ftr" sz="quarter" idx="11"/>
          </p:nvPr>
        </p:nvSpPr>
        <p:spPr/>
        <p:txBody>
          <a:bodyPr/>
          <a:lstStyle/>
          <a:p>
            <a:pPr>
              <a:defRPr/>
            </a:pPr>
            <a:r>
              <a:rPr lang="en-US"/>
              <a:t>Mfundo waUbuntu Annual Lecture delivered on 12 December 2024</a:t>
            </a:r>
          </a:p>
        </p:txBody>
      </p:sp>
      <p:sp>
        <p:nvSpPr>
          <p:cNvPr id="49156" name="Slide Number Placeholder 4">
            <a:extLst>
              <a:ext uri="{FF2B5EF4-FFF2-40B4-BE49-F238E27FC236}">
                <a16:creationId xmlns:a16="http://schemas.microsoft.com/office/drawing/2014/main" id="{13725928-A093-9772-8BDC-DE7FC9BF42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69E859-7D4C-EE4E-8057-A7347DBB815E}" type="slidenum">
              <a:rPr lang="en-US" altLang="en-US" smtClean="0">
                <a:latin typeface="Lucida Sans Unicode" panose="020B0602030504020204" pitchFamily="34" charset="0"/>
              </a:rPr>
              <a:pPr/>
              <a:t>30</a:t>
            </a:fld>
            <a:endParaRPr lang="en-US" altLang="en-US">
              <a:latin typeface="Lucida Sans Unicode" panose="020B06020305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C328BD76-5939-B858-96DF-46C67690428D}"/>
              </a:ext>
            </a:extLst>
          </p:cNvPr>
          <p:cNvSpPr>
            <a:spLocks noGrp="1"/>
          </p:cNvSpPr>
          <p:nvPr>
            <p:ph idx="1"/>
          </p:nvPr>
        </p:nvSpPr>
        <p:spPr>
          <a:xfrm>
            <a:off x="76200" y="1481138"/>
            <a:ext cx="8937625" cy="4525962"/>
          </a:xfrm>
        </p:spPr>
        <p:txBody>
          <a:bodyPr/>
          <a:lstStyle/>
          <a:p>
            <a:pPr marL="107950" indent="0" algn="just">
              <a:buFont typeface="Wingdings 3" pitchFamily="2" charset="2"/>
              <a:buNone/>
            </a:pPr>
            <a:endParaRPr lang="en-US" altLang="en-US" sz="4400" b="1">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76626EB-11B7-7C07-9EE6-16ECB440CC43}"/>
              </a:ext>
            </a:extLst>
          </p:cNvPr>
          <p:cNvSpPr>
            <a:spLocks noGrp="1"/>
          </p:cNvSpPr>
          <p:nvPr>
            <p:ph type="title"/>
          </p:nvPr>
        </p:nvSpPr>
        <p:spPr>
          <a:solidFill>
            <a:schemeClr val="accent3">
              <a:lumMod val="60000"/>
              <a:lumOff val="40000"/>
            </a:schemeClr>
          </a:solidFill>
        </p:spPr>
        <p:txBody>
          <a:bodyPr/>
          <a:lstStyle/>
          <a:p>
            <a:pPr algn="ctr">
              <a:defRPr/>
            </a:pPr>
            <a:r>
              <a:rPr lang="en-US" dirty="0">
                <a:latin typeface="Times New Roman" panose="02020603050405020304" pitchFamily="18" charset="0"/>
                <a:cs typeface="Times New Roman" panose="02020603050405020304" pitchFamily="18" charset="0"/>
              </a:rPr>
              <a:t>ASSIGNMENT</a:t>
            </a:r>
          </a:p>
        </p:txBody>
      </p:sp>
      <p:sp>
        <p:nvSpPr>
          <p:cNvPr id="4" name="Footer Placeholder 3">
            <a:extLst>
              <a:ext uri="{FF2B5EF4-FFF2-40B4-BE49-F238E27FC236}">
                <a16:creationId xmlns:a16="http://schemas.microsoft.com/office/drawing/2014/main" id="{E38446F1-0C92-C36A-A126-6757D3957B7F}"/>
              </a:ext>
            </a:extLst>
          </p:cNvPr>
          <p:cNvSpPr>
            <a:spLocks noGrp="1"/>
          </p:cNvSpPr>
          <p:nvPr>
            <p:ph type="ftr" sz="quarter" idx="11"/>
          </p:nvPr>
        </p:nvSpPr>
        <p:spPr/>
        <p:txBody>
          <a:bodyPr/>
          <a:lstStyle/>
          <a:p>
            <a:pPr>
              <a:defRPr/>
            </a:pPr>
            <a:r>
              <a:rPr lang="en-US"/>
              <a:t>Mfundo waUbuntu Annual Lecture delivered on 12 December 2024</a:t>
            </a:r>
          </a:p>
        </p:txBody>
      </p:sp>
      <p:sp>
        <p:nvSpPr>
          <p:cNvPr id="51205" name="Slide Number Placeholder 4">
            <a:extLst>
              <a:ext uri="{FF2B5EF4-FFF2-40B4-BE49-F238E27FC236}">
                <a16:creationId xmlns:a16="http://schemas.microsoft.com/office/drawing/2014/main" id="{87B6EF98-DD7E-3FDE-53FA-6976DDBDBE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9D0F51-D552-964F-9B81-DB4D9F05D560}" type="slidenum">
              <a:rPr lang="en-US" altLang="en-US" smtClean="0">
                <a:latin typeface="Lucida Sans Unicode" panose="020B0602030504020204" pitchFamily="34" charset="0"/>
              </a:rPr>
              <a:pPr/>
              <a:t>31</a:t>
            </a:fld>
            <a:endParaRPr lang="en-US" altLang="en-US">
              <a:latin typeface="Lucida Sans Unicode" panose="020B060203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F507B9C8-72CC-9B5E-AE2A-E4109BB4F6E6}"/>
              </a:ext>
            </a:extLst>
          </p:cNvPr>
          <p:cNvSpPr>
            <a:spLocks noGrp="1"/>
          </p:cNvSpPr>
          <p:nvPr>
            <p:ph idx="1"/>
          </p:nvPr>
        </p:nvSpPr>
        <p:spPr>
          <a:xfrm>
            <a:off x="152400" y="152400"/>
            <a:ext cx="8839200" cy="5943600"/>
          </a:xfrm>
        </p:spPr>
        <p:txBody>
          <a:bodyPr/>
          <a:lstStyle/>
          <a:p>
            <a:pPr>
              <a:buFont typeface="Wingdings" pitchFamily="2" charset="2"/>
              <a:buChar char="q"/>
            </a:pPr>
            <a:r>
              <a:rPr lang="en-US" altLang="en-US"/>
              <a:t> </a:t>
            </a:r>
            <a:r>
              <a:rPr lang="en-US" altLang="en-US">
                <a:latin typeface="Times New Roman" panose="02020603050405020304" pitchFamily="18" charset="0"/>
                <a:cs typeface="Times New Roman" panose="02020603050405020304" pitchFamily="18" charset="0"/>
              </a:rPr>
              <a:t>The social work practitioners are well positioned to ‘help </a:t>
            </a:r>
            <a:r>
              <a:rPr lang="en-GB" altLang="en-US">
                <a:latin typeface="Times New Roman" panose="02020603050405020304" pitchFamily="18" charset="0"/>
                <a:cs typeface="Times New Roman" panose="02020603050405020304" pitchFamily="18" charset="0"/>
              </a:rPr>
              <a:t>PIN help themselves; create change in their lives; recognise their strengths and reach out to their own resources’. </a:t>
            </a:r>
          </a:p>
          <a:p>
            <a:pPr>
              <a:buFont typeface="Wingdings" pitchFamily="2" charset="2"/>
              <a:buChar char="q"/>
            </a:pPr>
            <a:r>
              <a:rPr lang="en-GB" altLang="en-US">
                <a:latin typeface="Times New Roman" panose="02020603050405020304" pitchFamily="18" charset="0"/>
                <a:cs typeface="Times New Roman" panose="02020603050405020304" pitchFamily="18" charset="0"/>
              </a:rPr>
              <a:t> However, they may be cognizant of their limitations to replace people they work with, particularly the PIN and to respond to the latter’s solicitations wherever and whenever necessary. They cannot always reach physically every person in need within his/her environment though this is comforting. They may partner with different stakeholders particularly from the Social Welfare Workforce (SWW) including particularly </a:t>
            </a:r>
            <a:r>
              <a:rPr lang="en-GB" altLang="en-US" b="1">
                <a:latin typeface="Times New Roman" panose="02020603050405020304" pitchFamily="18" charset="0"/>
                <a:cs typeface="Times New Roman" panose="02020603050405020304" pitchFamily="18" charset="0"/>
              </a:rPr>
              <a:t>Intermediary Social Work Actors (ISWAs), usually called Para-Professionals.</a:t>
            </a:r>
          </a:p>
          <a:p>
            <a:pPr>
              <a:buFont typeface="Wingdings 3" pitchFamily="2" charset="2"/>
              <a:buNone/>
            </a:pPr>
            <a:endParaRPr lang="en-GB" alt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7D90A54-4FD5-1C3A-FD54-A55A3BA623E5}"/>
              </a:ext>
            </a:extLst>
          </p:cNvPr>
          <p:cNvSpPr>
            <a:spLocks noGrp="1"/>
          </p:cNvSpPr>
          <p:nvPr>
            <p:ph type="ftr" sz="quarter" idx="11"/>
          </p:nvPr>
        </p:nvSpPr>
        <p:spPr/>
        <p:txBody>
          <a:bodyPr/>
          <a:lstStyle/>
          <a:p>
            <a:pPr>
              <a:defRPr/>
            </a:pPr>
            <a:r>
              <a:rPr lang="en-US"/>
              <a:t>Mfundo waUbuntu Annual Lecture delivered on 12 December 2024</a:t>
            </a:r>
          </a:p>
        </p:txBody>
      </p:sp>
      <p:sp>
        <p:nvSpPr>
          <p:cNvPr id="52228" name="Slide Number Placeholder 1">
            <a:extLst>
              <a:ext uri="{FF2B5EF4-FFF2-40B4-BE49-F238E27FC236}">
                <a16:creationId xmlns:a16="http://schemas.microsoft.com/office/drawing/2014/main" id="{26558CB9-C3AA-41B0-AE64-BF4E914CA9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66B0AD-5D2F-CA49-B8F4-5FEEF9371B60}" type="slidenum">
              <a:rPr lang="en-US" altLang="en-US" smtClean="0">
                <a:latin typeface="Lucida Sans Unicode" panose="020B0602030504020204" pitchFamily="34" charset="0"/>
              </a:rPr>
              <a:pPr/>
              <a:t>32</a:t>
            </a:fld>
            <a:endParaRPr lang="en-US" altLang="en-US">
              <a:latin typeface="Lucida Sans Unicode" panose="020B0602030504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7F6D9830-C3F6-7F52-E556-98543D55E572}"/>
              </a:ext>
            </a:extLst>
          </p:cNvPr>
          <p:cNvSpPr>
            <a:spLocks noGrp="1"/>
          </p:cNvSpPr>
          <p:nvPr>
            <p:ph idx="1"/>
          </p:nvPr>
        </p:nvSpPr>
        <p:spPr>
          <a:xfrm>
            <a:off x="304800" y="304800"/>
            <a:ext cx="8534400" cy="5257800"/>
          </a:xfrm>
        </p:spPr>
        <p:txBody>
          <a:bodyPr/>
          <a:lstStyle/>
          <a:p>
            <a:pPr algn="just">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a:t>
            </a:r>
            <a:r>
              <a:rPr lang="en-GB" altLang="en-US" sz="3200">
                <a:latin typeface="Times New Roman" panose="02020603050405020304" pitchFamily="18" charset="0"/>
                <a:cs typeface="Times New Roman" panose="02020603050405020304" pitchFamily="18" charset="0"/>
                <a:sym typeface="Wingdings" pitchFamily="2" charset="2"/>
              </a:rPr>
              <a:t>Social workers may use participatory, synthesised and integrated methodologies. Here the PAR should be privileged and indigenous practices/Home Grown Initiatives (HGI) promoted in the perspective of making people aware of their responsibility in the problem-solving process.</a:t>
            </a:r>
          </a:p>
          <a:p>
            <a:pPr algn="just">
              <a:buFont typeface="Wingdings 3" pitchFamily="2" charset="2"/>
              <a:buNone/>
            </a:pPr>
            <a:endParaRPr lang="en-GB" altLang="en-US" sz="3200">
              <a:latin typeface="Times New Roman" panose="02020603050405020304" pitchFamily="18" charset="0"/>
              <a:cs typeface="Times New Roman" panose="02020603050405020304" pitchFamily="18" charset="0"/>
              <a:sym typeface="Wingdings" pitchFamily="2" charset="2"/>
            </a:endParaRPr>
          </a:p>
          <a:p>
            <a:pPr algn="just">
              <a:buFont typeface="Wingdings 3" pitchFamily="2" charset="2"/>
              <a:buNone/>
            </a:pPr>
            <a:endParaRPr lang="en-US" altLang="en-US" sz="3200"/>
          </a:p>
        </p:txBody>
      </p:sp>
      <p:sp>
        <p:nvSpPr>
          <p:cNvPr id="5" name="Footer Placeholder 4">
            <a:extLst>
              <a:ext uri="{FF2B5EF4-FFF2-40B4-BE49-F238E27FC236}">
                <a16:creationId xmlns:a16="http://schemas.microsoft.com/office/drawing/2014/main" id="{2361D5B1-19CD-BC4F-41B3-E726EB29A5F3}"/>
              </a:ext>
            </a:extLst>
          </p:cNvPr>
          <p:cNvSpPr>
            <a:spLocks noGrp="1"/>
          </p:cNvSpPr>
          <p:nvPr>
            <p:ph type="ftr" sz="quarter" idx="11"/>
          </p:nvPr>
        </p:nvSpPr>
        <p:spPr/>
        <p:txBody>
          <a:bodyPr/>
          <a:lstStyle/>
          <a:p>
            <a:pPr>
              <a:defRPr/>
            </a:pPr>
            <a:r>
              <a:rPr lang="en-US"/>
              <a:t>Mfundo waUbuntu Annual Lecture delivered on 12 December 2024</a:t>
            </a:r>
          </a:p>
        </p:txBody>
      </p:sp>
      <p:sp>
        <p:nvSpPr>
          <p:cNvPr id="7" name="Rectangle 6">
            <a:extLst>
              <a:ext uri="{FF2B5EF4-FFF2-40B4-BE49-F238E27FC236}">
                <a16:creationId xmlns:a16="http://schemas.microsoft.com/office/drawing/2014/main" id="{DB54D83F-251C-39E2-9463-EE61908E1C3D}"/>
              </a:ext>
            </a:extLst>
          </p:cNvPr>
          <p:cNvSpPr/>
          <p:nvPr/>
        </p:nvSpPr>
        <p:spPr>
          <a:xfrm>
            <a:off x="533400" y="4038600"/>
            <a:ext cx="8153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t>Ak’imuhana</a:t>
            </a:r>
            <a:r>
              <a:rPr lang="en-US" sz="3200" dirty="0"/>
              <a:t> </a:t>
            </a:r>
            <a:r>
              <a:rPr lang="en-US" sz="3200" dirty="0" err="1"/>
              <a:t>kaza</a:t>
            </a:r>
            <a:r>
              <a:rPr lang="en-US" sz="3200" dirty="0"/>
              <a:t> </a:t>
            </a:r>
            <a:r>
              <a:rPr lang="en-US" sz="3200" dirty="0" err="1"/>
              <a:t>imvura</a:t>
            </a:r>
            <a:r>
              <a:rPr lang="en-US" sz="3200" dirty="0"/>
              <a:t> </a:t>
            </a:r>
            <a:r>
              <a:rPr lang="en-US" sz="3200" dirty="0" err="1"/>
              <a:t>ihise</a:t>
            </a:r>
            <a:r>
              <a:rPr lang="en-US" sz="3200" dirty="0"/>
              <a:t>: </a:t>
            </a:r>
            <a:r>
              <a:rPr lang="en-GB" sz="3200" dirty="0">
                <a:latin typeface="Times New Roman" pitchFamily="18" charset="0"/>
                <a:cs typeface="Times New Roman" pitchFamily="18" charset="0"/>
              </a:rPr>
              <a:t>It is better to be self-reliant because assistance from outside is unreliable and unpredictable</a:t>
            </a:r>
            <a:r>
              <a:rPr lang="en-US" sz="3200" dirty="0"/>
              <a:t> </a:t>
            </a:r>
          </a:p>
        </p:txBody>
      </p:sp>
      <p:sp>
        <p:nvSpPr>
          <p:cNvPr id="53253" name="Slide Number Placeholder 1">
            <a:extLst>
              <a:ext uri="{FF2B5EF4-FFF2-40B4-BE49-F238E27FC236}">
                <a16:creationId xmlns:a16="http://schemas.microsoft.com/office/drawing/2014/main" id="{74A57A5F-5D04-0684-A591-7F9E2BB580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FA9D40-0464-784F-9A0B-DE53D000E8AF}" type="slidenum">
              <a:rPr lang="en-US" altLang="en-US" smtClean="0">
                <a:latin typeface="Lucida Sans Unicode" panose="020B0602030504020204" pitchFamily="34" charset="0"/>
              </a:rPr>
              <a:pPr/>
              <a:t>33</a:t>
            </a:fld>
            <a:endParaRPr lang="en-US" altLang="en-US">
              <a:latin typeface="Lucida Sans Unicode" panose="020B06020305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EF78FACB-F5EA-2832-848E-7F66BAD9B60E}"/>
              </a:ext>
            </a:extLst>
          </p:cNvPr>
          <p:cNvSpPr>
            <a:spLocks noGrp="1"/>
          </p:cNvSpPr>
          <p:nvPr>
            <p:ph idx="1"/>
          </p:nvPr>
        </p:nvSpPr>
        <p:spPr>
          <a:xfrm>
            <a:off x="0" y="152400"/>
            <a:ext cx="8991600" cy="5943600"/>
          </a:xfrm>
        </p:spPr>
        <p:txBody>
          <a:bodyPr/>
          <a:lstStyle/>
          <a:p>
            <a:pPr>
              <a:buFont typeface="Wingdings" pitchFamily="2" charset="2"/>
              <a:buChar char="q"/>
            </a:pPr>
            <a:r>
              <a:rPr lang="en-US" altLang="en-US" sz="3200">
                <a:latin typeface="Times New Roman" panose="02020603050405020304" pitchFamily="18" charset="0"/>
                <a:cs typeface="Times New Roman" panose="02020603050405020304" pitchFamily="18" charset="0"/>
              </a:rPr>
              <a:t>To help adequately people in need (PIN) requires to work with them in their respective settings where all concerned actors may strive for the betterment of all PINs who may have access to the benefits of the existing systems.</a:t>
            </a:r>
          </a:p>
          <a:p>
            <a:pPr>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Social workers may be well equipped (from university already) to be able to handle different </a:t>
            </a:r>
            <a:r>
              <a:rPr lang="en-GB" altLang="en-US" sz="3200">
                <a:latin typeface="Times New Roman" panose="02020603050405020304" pitchFamily="18" charset="0"/>
                <a:cs typeface="Times New Roman" panose="02020603050405020304" pitchFamily="18" charset="0"/>
                <a:sym typeface="Wingdings" pitchFamily="2" charset="2"/>
              </a:rPr>
              <a:t>kinds of adversities at different levels and to adapt to the ever changing world: emphasising </a:t>
            </a:r>
            <a:r>
              <a:rPr lang="en-GB" altLang="en-US" sz="3200" b="1">
                <a:latin typeface="Times New Roman" panose="02020603050405020304" pitchFamily="18" charset="0"/>
                <a:cs typeface="Times New Roman" panose="02020603050405020304" pitchFamily="18" charset="0"/>
                <a:sym typeface="Wingdings" pitchFamily="2" charset="2"/>
              </a:rPr>
              <a:t>emancipatory education</a:t>
            </a:r>
            <a:r>
              <a:rPr lang="en-US" altLang="en-US" sz="3200">
                <a:latin typeface="Times New Roman" panose="02020603050405020304" pitchFamily="18" charset="0"/>
                <a:cs typeface="Times New Roman" panose="02020603050405020304" pitchFamily="18" charset="0"/>
                <a:sym typeface="Wingdings" pitchFamily="2" charset="2"/>
              </a:rPr>
              <a:t>. </a:t>
            </a:r>
          </a:p>
          <a:p>
            <a:pPr>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Embracing and putting in action the principle of “</a:t>
            </a:r>
            <a:r>
              <a:rPr lang="en-US" altLang="en-US" sz="3200" b="1">
                <a:latin typeface="Times New Roman" panose="02020603050405020304" pitchFamily="18" charset="0"/>
                <a:cs typeface="Times New Roman" panose="02020603050405020304" pitchFamily="18" charset="0"/>
                <a:sym typeface="Wingdings" pitchFamily="2" charset="2"/>
              </a:rPr>
              <a:t>Leaving none behind</a:t>
            </a:r>
            <a:r>
              <a:rPr lang="en-US" altLang="en-US" sz="3200">
                <a:latin typeface="Times New Roman" panose="02020603050405020304" pitchFamily="18" charset="0"/>
                <a:cs typeface="Times New Roman" panose="02020603050405020304" pitchFamily="18" charset="0"/>
                <a:sym typeface="Wingdings" pitchFamily="2" charset="2"/>
              </a:rPr>
              <a:t>”.</a:t>
            </a:r>
            <a:r>
              <a:rPr lang="en-US" altLang="en-US" sz="3200">
                <a:latin typeface="Times New Roman" panose="02020603050405020304" pitchFamily="18" charset="0"/>
                <a:cs typeface="Times New Roman" panose="02020603050405020304" pitchFamily="18" charset="0"/>
              </a:rPr>
              <a:t> </a:t>
            </a:r>
          </a:p>
        </p:txBody>
      </p:sp>
      <p:sp>
        <p:nvSpPr>
          <p:cNvPr id="5" name="Footer Placeholder 4">
            <a:extLst>
              <a:ext uri="{FF2B5EF4-FFF2-40B4-BE49-F238E27FC236}">
                <a16:creationId xmlns:a16="http://schemas.microsoft.com/office/drawing/2014/main" id="{597947CD-121D-FEDF-4FF2-4355F76251E0}"/>
              </a:ext>
            </a:extLst>
          </p:cNvPr>
          <p:cNvSpPr>
            <a:spLocks noGrp="1"/>
          </p:cNvSpPr>
          <p:nvPr>
            <p:ph type="ftr" sz="quarter" idx="11"/>
          </p:nvPr>
        </p:nvSpPr>
        <p:spPr/>
        <p:txBody>
          <a:bodyPr/>
          <a:lstStyle/>
          <a:p>
            <a:pPr>
              <a:defRPr/>
            </a:pPr>
            <a:r>
              <a:rPr lang="en-US"/>
              <a:t>Mfundo waUbuntu Annual Lecture delivered on 12 December 2024</a:t>
            </a:r>
          </a:p>
        </p:txBody>
      </p:sp>
      <p:sp>
        <p:nvSpPr>
          <p:cNvPr id="54276" name="Slide Number Placeholder 1">
            <a:extLst>
              <a:ext uri="{FF2B5EF4-FFF2-40B4-BE49-F238E27FC236}">
                <a16:creationId xmlns:a16="http://schemas.microsoft.com/office/drawing/2014/main" id="{84EF9F5A-09AE-88CB-BBCF-D4411CFD2A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6AEB0B-279B-8C45-9AB8-56A908D7ACA5}" type="slidenum">
              <a:rPr lang="en-US" altLang="en-US" smtClean="0">
                <a:latin typeface="Lucida Sans Unicode" panose="020B0602030504020204" pitchFamily="34" charset="0"/>
              </a:rPr>
              <a:pPr/>
              <a:t>34</a:t>
            </a:fld>
            <a:endParaRPr lang="en-US" altLang="en-US">
              <a:latin typeface="Lucida Sans Unicode" panose="020B0602030504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2AB5532A-B14A-7166-E4E8-6F9665B6E3B9}"/>
              </a:ext>
            </a:extLst>
          </p:cNvPr>
          <p:cNvSpPr>
            <a:spLocks noGrp="1"/>
          </p:cNvSpPr>
          <p:nvPr>
            <p:ph idx="1"/>
          </p:nvPr>
        </p:nvSpPr>
        <p:spPr>
          <a:xfrm>
            <a:off x="76200" y="152400"/>
            <a:ext cx="8991600" cy="5943600"/>
          </a:xfrm>
        </p:spPr>
        <p:txBody>
          <a:bodyPr/>
          <a:lstStyle/>
          <a:p>
            <a:pPr algn="just">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Social workers may challenge common sense approaches and use interpretive approaches.</a:t>
            </a:r>
          </a:p>
          <a:p>
            <a:pPr algn="just">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Contributing always to the building of a decent society: playing directly or indirectly an influential role and establishing a bridge between local policy implementers and policy makers in order to fix every time emerging shortcomings.</a:t>
            </a:r>
          </a:p>
          <a:p>
            <a:pPr algn="just">
              <a:buFont typeface="Wingdings 3" pitchFamily="2" charset="2"/>
              <a:buNone/>
            </a:pPr>
            <a:r>
              <a:rPr lang="en-US" altLang="en-US" sz="3200">
                <a:latin typeface="Times New Roman" panose="02020603050405020304" pitchFamily="18" charset="0"/>
                <a:cs typeface="Times New Roman" panose="02020603050405020304" pitchFamily="18" charset="0"/>
                <a:sym typeface="Wingdings" pitchFamily="2" charset="2"/>
              </a:rPr>
              <a:t>Drawing on prevailing social capital within the settings under consideration.</a:t>
            </a:r>
            <a:r>
              <a:rPr lang="en-US" altLang="en-US" sz="3200">
                <a:latin typeface="Times New Roman" panose="02020603050405020304" pitchFamily="18" charset="0"/>
                <a:cs typeface="Times New Roman" panose="02020603050405020304" pitchFamily="18" charset="0"/>
              </a:rPr>
              <a:t> </a:t>
            </a:r>
          </a:p>
          <a:p>
            <a:pPr algn="just">
              <a:buFont typeface="Wingdings 3" pitchFamily="2" charset="2"/>
              <a:buNone/>
            </a:pPr>
            <a:endParaRPr lang="en-US" altLang="en-US" sz="3200">
              <a:latin typeface="Times New Roman" panose="02020603050405020304" pitchFamily="18" charset="0"/>
              <a:cs typeface="Times New Roman" panose="02020603050405020304" pitchFamily="18" charset="0"/>
            </a:endParaRPr>
          </a:p>
          <a:p>
            <a:pPr>
              <a:buFont typeface="Wingdings 3" pitchFamily="2" charset="2"/>
              <a:buNone/>
            </a:pPr>
            <a:endParaRPr lang="en-US" altLang="en-US"/>
          </a:p>
        </p:txBody>
      </p:sp>
      <p:sp>
        <p:nvSpPr>
          <p:cNvPr id="5" name="Footer Placeholder 4">
            <a:extLst>
              <a:ext uri="{FF2B5EF4-FFF2-40B4-BE49-F238E27FC236}">
                <a16:creationId xmlns:a16="http://schemas.microsoft.com/office/drawing/2014/main" id="{53230816-1536-34EF-2F1C-CE37409AB0A4}"/>
              </a:ext>
            </a:extLst>
          </p:cNvPr>
          <p:cNvSpPr>
            <a:spLocks noGrp="1"/>
          </p:cNvSpPr>
          <p:nvPr>
            <p:ph type="ftr" sz="quarter" idx="11"/>
          </p:nvPr>
        </p:nvSpPr>
        <p:spPr/>
        <p:txBody>
          <a:bodyPr/>
          <a:lstStyle/>
          <a:p>
            <a:pPr>
              <a:defRPr/>
            </a:pPr>
            <a:r>
              <a:rPr lang="en-US"/>
              <a:t>Mfundo waUbuntu Annual Lecture delivered on 12 December 2024</a:t>
            </a:r>
          </a:p>
        </p:txBody>
      </p:sp>
      <p:sp>
        <p:nvSpPr>
          <p:cNvPr id="9" name="Rectangle 8">
            <a:extLst>
              <a:ext uri="{FF2B5EF4-FFF2-40B4-BE49-F238E27FC236}">
                <a16:creationId xmlns:a16="http://schemas.microsoft.com/office/drawing/2014/main" id="{49FDD8CB-EB77-77AC-565E-2DCBA44A355B}"/>
              </a:ext>
            </a:extLst>
          </p:cNvPr>
          <p:cNvSpPr/>
          <p:nvPr/>
        </p:nvSpPr>
        <p:spPr>
          <a:xfrm>
            <a:off x="609600" y="4724400"/>
            <a:ext cx="8382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3200" dirty="0">
                <a:latin typeface="Times New Roman" pitchFamily="18" charset="0"/>
                <a:cs typeface="Times New Roman" pitchFamily="18" charset="0"/>
              </a:rPr>
              <a:t>What is asked to the PSW and the SWW on the whole is “Not to do extraordinary things but to act extraordinarily well”</a:t>
            </a:r>
          </a:p>
        </p:txBody>
      </p:sp>
      <p:sp>
        <p:nvSpPr>
          <p:cNvPr id="56325" name="Slide Number Placeholder 1">
            <a:extLst>
              <a:ext uri="{FF2B5EF4-FFF2-40B4-BE49-F238E27FC236}">
                <a16:creationId xmlns:a16="http://schemas.microsoft.com/office/drawing/2014/main" id="{B3F3C19C-A2B9-21B9-68E4-E185CED1E1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03C1BC-E90A-CE4A-AD19-F030ACF99A97}" type="slidenum">
              <a:rPr lang="en-US" altLang="en-US" smtClean="0">
                <a:latin typeface="Lucida Sans Unicode" panose="020B0602030504020204" pitchFamily="34" charset="0"/>
              </a:rPr>
              <a:pPr/>
              <a:t>35</a:t>
            </a:fld>
            <a:endParaRPr lang="en-US" altLang="en-US">
              <a:latin typeface="Lucida Sans Unicode" panose="020B0602030504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76C8D8-6DEB-B65B-7E74-B230A3827A65}"/>
              </a:ext>
            </a:extLst>
          </p:cNvPr>
          <p:cNvSpPr>
            <a:spLocks noGrp="1"/>
          </p:cNvSpPr>
          <p:nvPr>
            <p:ph idx="1"/>
          </p:nvPr>
        </p:nvSpPr>
        <p:spPr/>
        <p:txBody>
          <a:bodyPr/>
          <a:lstStyle/>
          <a:p>
            <a:pPr marL="109537" indent="0" algn="just">
              <a:buFont typeface="Wingdings 3" panose="05040102010807070707" pitchFamily="18" charset="2"/>
              <a:buNone/>
              <a:defRPr/>
            </a:pPr>
            <a:r>
              <a:rPr lang="en-US" sz="4400" b="1" dirty="0">
                <a:latin typeface="Times New Roman" panose="02020603050405020304" pitchFamily="18" charset="0"/>
                <a:cs typeface="Times New Roman" panose="02020603050405020304" pitchFamily="18" charset="0"/>
              </a:rPr>
              <a:t>OUR ROLE/RESPONSIBILITY TOWARD THE END OF THIS YEAR AND THE WORLD SOCIAL WORK DAY IN MARCH 2025??</a:t>
            </a:r>
          </a:p>
          <a:p>
            <a:pPr>
              <a:buFont typeface="Wingdings 3" panose="05040102010807070707" pitchFamily="18" charset="2"/>
              <a:buChar char=""/>
              <a:defRPr/>
            </a:pPr>
            <a:endParaRPr lang="en-US" dirty="0"/>
          </a:p>
        </p:txBody>
      </p:sp>
      <p:sp>
        <p:nvSpPr>
          <p:cNvPr id="3" name="Title 2">
            <a:extLst>
              <a:ext uri="{FF2B5EF4-FFF2-40B4-BE49-F238E27FC236}">
                <a16:creationId xmlns:a16="http://schemas.microsoft.com/office/drawing/2014/main" id="{6D9956D3-668A-F4C6-D6BE-AC51A75ABF9C}"/>
              </a:ext>
            </a:extLst>
          </p:cNvPr>
          <p:cNvSpPr>
            <a:spLocks noGrp="1"/>
          </p:cNvSpPr>
          <p:nvPr>
            <p:ph type="title"/>
          </p:nvPr>
        </p:nvSpPr>
        <p:spPr>
          <a:solidFill>
            <a:schemeClr val="accent3">
              <a:lumMod val="60000"/>
              <a:lumOff val="40000"/>
            </a:schemeClr>
          </a:solidFill>
        </p:spPr>
        <p:txBody>
          <a:bodyPr/>
          <a:lstStyle/>
          <a:p>
            <a:pPr algn="ctr">
              <a:defRPr/>
            </a:pPr>
            <a:r>
              <a:rPr lang="en-US" dirty="0">
                <a:latin typeface="Times New Roman" panose="02020603050405020304" pitchFamily="18" charset="0"/>
                <a:cs typeface="Times New Roman" panose="02020603050405020304" pitchFamily="18" charset="0"/>
              </a:rPr>
              <a:t>ASSIGNMENT</a:t>
            </a:r>
          </a:p>
        </p:txBody>
      </p:sp>
      <p:sp>
        <p:nvSpPr>
          <p:cNvPr id="4" name="Footer Placeholder 3">
            <a:extLst>
              <a:ext uri="{FF2B5EF4-FFF2-40B4-BE49-F238E27FC236}">
                <a16:creationId xmlns:a16="http://schemas.microsoft.com/office/drawing/2014/main" id="{B93DF6B4-CBC5-D0FD-EB22-B9AE25E7A3C2}"/>
              </a:ext>
            </a:extLst>
          </p:cNvPr>
          <p:cNvSpPr>
            <a:spLocks noGrp="1"/>
          </p:cNvSpPr>
          <p:nvPr>
            <p:ph type="ftr" sz="quarter" idx="11"/>
          </p:nvPr>
        </p:nvSpPr>
        <p:spPr/>
        <p:txBody>
          <a:bodyPr/>
          <a:lstStyle/>
          <a:p>
            <a:pPr>
              <a:defRPr/>
            </a:pPr>
            <a:r>
              <a:rPr lang="en-US"/>
              <a:t>Mfundo waUbuntu Annual Lecture delivered on 12 December 2024</a:t>
            </a:r>
          </a:p>
        </p:txBody>
      </p:sp>
      <p:sp>
        <p:nvSpPr>
          <p:cNvPr id="57349" name="Slide Number Placeholder 4">
            <a:extLst>
              <a:ext uri="{FF2B5EF4-FFF2-40B4-BE49-F238E27FC236}">
                <a16:creationId xmlns:a16="http://schemas.microsoft.com/office/drawing/2014/main" id="{0792DE0C-5DA3-941C-1680-ED0E4D5246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C49B8A-6B80-9E46-9B8D-B4A8AE70D5DB}" type="slidenum">
              <a:rPr lang="en-US" altLang="en-US" smtClean="0">
                <a:latin typeface="Lucida Sans Unicode" panose="020B0602030504020204" pitchFamily="34" charset="0"/>
              </a:rPr>
              <a:pPr/>
              <a:t>36</a:t>
            </a:fld>
            <a:endParaRPr lang="en-US" altLang="en-US">
              <a:latin typeface="Lucida Sans Unicode" panose="020B0602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1E0B36AA-1F75-36F7-12DF-FAAFB3B588A5}"/>
              </a:ext>
            </a:extLst>
          </p:cNvPr>
          <p:cNvSpPr>
            <a:spLocks noGrp="1"/>
          </p:cNvSpPr>
          <p:nvPr>
            <p:ph idx="1"/>
          </p:nvPr>
        </p:nvSpPr>
        <p:spPr>
          <a:xfrm>
            <a:off x="304800" y="304800"/>
            <a:ext cx="8686800" cy="5867400"/>
          </a:xfrm>
        </p:spPr>
        <p:txBody>
          <a:bodyPr/>
          <a:lstStyle/>
          <a:p>
            <a:pPr>
              <a:buFont typeface="Wingdings 3" pitchFamily="2" charset="2"/>
              <a:buNone/>
            </a:pPr>
            <a:r>
              <a:rPr lang="en-US" altLang="en-US" b="1">
                <a:latin typeface="Times New Roman" panose="02020603050405020304" pitchFamily="18" charset="0"/>
                <a:cs typeface="Times New Roman" panose="02020603050405020304" pitchFamily="18" charset="0"/>
              </a:rPr>
              <a:t>Book chapter</a:t>
            </a:r>
          </a:p>
        </p:txBody>
      </p:sp>
      <p:sp>
        <p:nvSpPr>
          <p:cNvPr id="5" name="Footer Placeholder 4">
            <a:extLst>
              <a:ext uri="{FF2B5EF4-FFF2-40B4-BE49-F238E27FC236}">
                <a16:creationId xmlns:a16="http://schemas.microsoft.com/office/drawing/2014/main" id="{2D0DC2F8-718D-E42E-1220-2BF97D467A89}"/>
              </a:ext>
            </a:extLst>
          </p:cNvPr>
          <p:cNvSpPr>
            <a:spLocks noGrp="1"/>
          </p:cNvSpPr>
          <p:nvPr>
            <p:ph type="ftr" sz="quarter" idx="11"/>
          </p:nvPr>
        </p:nvSpPr>
        <p:spPr/>
        <p:txBody>
          <a:bodyPr/>
          <a:lstStyle/>
          <a:p>
            <a:pPr>
              <a:defRPr/>
            </a:pPr>
            <a:r>
              <a:rPr lang="en-US"/>
              <a:t>Mfundo waUbuntu Annual Lecture delivered on 12 December 2024</a:t>
            </a:r>
          </a:p>
        </p:txBody>
      </p:sp>
      <p:pic>
        <p:nvPicPr>
          <p:cNvPr id="58372" name="Picture 2">
            <a:extLst>
              <a:ext uri="{FF2B5EF4-FFF2-40B4-BE49-F238E27FC236}">
                <a16:creationId xmlns:a16="http://schemas.microsoft.com/office/drawing/2014/main" id="{B8269B69-6B70-2B08-F521-9D705B61E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914400"/>
            <a:ext cx="5734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Slide Number Placeholder 1">
            <a:extLst>
              <a:ext uri="{FF2B5EF4-FFF2-40B4-BE49-F238E27FC236}">
                <a16:creationId xmlns:a16="http://schemas.microsoft.com/office/drawing/2014/main" id="{FDE8A382-9306-9CFC-7F4C-70C82C2F39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699CD9-7A32-474C-AAA1-5779CA7D23EF}" type="slidenum">
              <a:rPr lang="en-US" altLang="en-US" smtClean="0">
                <a:latin typeface="Lucida Sans Unicode" panose="020B0602030504020204" pitchFamily="34" charset="0"/>
              </a:rPr>
              <a:pPr/>
              <a:t>37</a:t>
            </a:fld>
            <a:endParaRPr lang="en-US" altLang="en-US">
              <a:latin typeface="Lucida Sans Unicode" panose="020B06020305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9EDD544D-EAF6-8642-4690-CC474785050A}"/>
              </a:ext>
            </a:extLst>
          </p:cNvPr>
          <p:cNvSpPr>
            <a:spLocks noGrp="1"/>
          </p:cNvSpPr>
          <p:nvPr>
            <p:ph idx="1"/>
          </p:nvPr>
        </p:nvSpPr>
        <p:spPr>
          <a:xfrm>
            <a:off x="457200" y="304800"/>
            <a:ext cx="8229600" cy="5702300"/>
          </a:xfrm>
        </p:spPr>
        <p:txBody>
          <a:bodyPr/>
          <a:lstStyle/>
          <a:p>
            <a:r>
              <a:rPr lang="en-US" altLang="en-US" sz="2400">
                <a:latin typeface="Times New Roman" panose="02020603050405020304" pitchFamily="18" charset="0"/>
                <a:cs typeface="Times New Roman" panose="02020603050405020304" pitchFamily="18" charset="0"/>
              </a:rPr>
              <a:t>Chitereka, C. (2009). Social work practice in a developing continent: The case of Africa. </a:t>
            </a:r>
            <a:r>
              <a:rPr lang="en-US" altLang="en-US" sz="2400" i="1">
                <a:latin typeface="Times New Roman" panose="02020603050405020304" pitchFamily="18" charset="0"/>
                <a:cs typeface="Times New Roman" panose="02020603050405020304" pitchFamily="18" charset="0"/>
              </a:rPr>
              <a:t>Advances in Social Work</a:t>
            </a:r>
            <a:r>
              <a:rPr lang="en-US" altLang="en-US" sz="2400">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10</a:t>
            </a:r>
            <a:r>
              <a:rPr lang="en-US" altLang="en-US" sz="2400">
                <a:latin typeface="Times New Roman" panose="02020603050405020304" pitchFamily="18" charset="0"/>
                <a:cs typeface="Times New Roman" panose="02020603050405020304" pitchFamily="18" charset="0"/>
              </a:rPr>
              <a:t>(2), 144–156.</a:t>
            </a:r>
          </a:p>
          <a:p>
            <a:r>
              <a:rPr lang="en-US" altLang="en-US" sz="2400">
                <a:latin typeface="Times New Roman" panose="02020603050405020304" pitchFamily="18" charset="0"/>
                <a:cs typeface="Times New Roman" panose="02020603050405020304" pitchFamily="18" charset="0"/>
              </a:rPr>
              <a:t>Cox, L E.; Tice, C J.; Long, D. D. (2015). </a:t>
            </a:r>
            <a:r>
              <a:rPr lang="en-US" altLang="en-US" sz="2400" i="1">
                <a:latin typeface="Times New Roman" panose="02020603050405020304" pitchFamily="18" charset="0"/>
                <a:cs typeface="Times New Roman" panose="02020603050405020304" pitchFamily="18" charset="0"/>
              </a:rPr>
              <a:t>Introduction to social work: An advocacy-based profession</a:t>
            </a:r>
            <a:r>
              <a:rPr lang="en-US" altLang="en-US" sz="2400">
                <a:latin typeface="Times New Roman" panose="02020603050405020304" pitchFamily="18" charset="0"/>
                <a:cs typeface="Times New Roman" panose="02020603050405020304" pitchFamily="18" charset="0"/>
              </a:rPr>
              <a:t>. London: Sage Publications</a:t>
            </a:r>
            <a:r>
              <a:rPr lang="en-US" altLang="en-US" sz="2400"/>
              <a:t>.</a:t>
            </a:r>
          </a:p>
          <a:p>
            <a:r>
              <a:rPr lang="en-US" altLang="en-US" sz="2400">
                <a:latin typeface="Times New Roman" panose="02020603050405020304" pitchFamily="18" charset="0"/>
                <a:cs typeface="Times New Roman" panose="02020603050405020304" pitchFamily="18" charset="0"/>
              </a:rPr>
              <a:t>Cusack, C. et al. (2018). Participatory Action as a Research Method with Public Health Nurses. </a:t>
            </a:r>
            <a:r>
              <a:rPr lang="en-US" altLang="en-US" sz="2400" i="1">
                <a:latin typeface="Times New Roman" panose="02020603050405020304" pitchFamily="18" charset="0"/>
                <a:cs typeface="Times New Roman" panose="02020603050405020304" pitchFamily="18" charset="0"/>
              </a:rPr>
              <a:t>Journal of Advanced Nursing</a:t>
            </a:r>
            <a:r>
              <a:rPr lang="en-US" altLang="en-US" sz="2400">
                <a:latin typeface="Times New Roman" panose="02020603050405020304" pitchFamily="18" charset="0"/>
                <a:cs typeface="Times New Roman" panose="02020603050405020304" pitchFamily="18" charset="0"/>
              </a:rPr>
              <a:t>, </a:t>
            </a:r>
            <a:r>
              <a:rPr lang="en-US" altLang="en-US" sz="2400" i="1">
                <a:latin typeface="Times New Roman" panose="02020603050405020304" pitchFamily="18" charset="0"/>
                <a:cs typeface="Times New Roman" panose="02020603050405020304" pitchFamily="18" charset="0"/>
              </a:rPr>
              <a:t>74</a:t>
            </a:r>
            <a:r>
              <a:rPr lang="en-US" altLang="en-US" sz="2400">
                <a:latin typeface="Times New Roman" panose="02020603050405020304" pitchFamily="18" charset="0"/>
                <a:cs typeface="Times New Roman" panose="02020603050405020304" pitchFamily="18" charset="0"/>
              </a:rPr>
              <a:t>, 1544–1553.</a:t>
            </a:r>
          </a:p>
          <a:p>
            <a:r>
              <a:rPr lang="en-US" altLang="en-US" sz="2400">
                <a:latin typeface="Times New Roman" panose="02020603050405020304" pitchFamily="18" charset="0"/>
                <a:cs typeface="Times New Roman" panose="02020603050405020304" pitchFamily="18" charset="0"/>
              </a:rPr>
              <a:t>Gasker, J. (2019). </a:t>
            </a:r>
            <a:r>
              <a:rPr lang="en-US" altLang="en-US" sz="2400" i="1">
                <a:latin typeface="Times New Roman" panose="02020603050405020304" pitchFamily="18" charset="0"/>
                <a:cs typeface="Times New Roman" panose="02020603050405020304" pitchFamily="18" charset="0"/>
              </a:rPr>
              <a:t>GeneralistSocial Work Practice</a:t>
            </a:r>
            <a:r>
              <a:rPr lang="en-US" altLang="en-US" sz="2400">
                <a:latin typeface="Times New Roman" panose="02020603050405020304" pitchFamily="18" charset="0"/>
                <a:cs typeface="Times New Roman" panose="02020603050405020304" pitchFamily="18" charset="0"/>
              </a:rPr>
              <a:t>. </a:t>
            </a:r>
            <a:r>
              <a:rPr lang="fr-FR" altLang="en-US" sz="2400">
                <a:latin typeface="Times New Roman" panose="02020603050405020304" pitchFamily="18" charset="0"/>
                <a:cs typeface="Times New Roman" panose="02020603050405020304" pitchFamily="18" charset="0"/>
              </a:rPr>
              <a:t>Sage Publications, Inc.</a:t>
            </a: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Gray, M. (2017). </a:t>
            </a:r>
            <a:r>
              <a:rPr lang="en-US" altLang="en-US" sz="2400" i="1">
                <a:latin typeface="Times New Roman" panose="02020603050405020304" pitchFamily="18" charset="0"/>
                <a:cs typeface="Times New Roman" panose="02020603050405020304" pitchFamily="18" charset="0"/>
              </a:rPr>
              <a:t>Handbook of social work and social development in Africa</a:t>
            </a:r>
            <a:r>
              <a:rPr lang="en-US" altLang="en-US" sz="2400">
                <a:latin typeface="Times New Roman" panose="02020603050405020304" pitchFamily="18" charset="0"/>
                <a:cs typeface="Times New Roman" panose="02020603050405020304" pitchFamily="18" charset="0"/>
              </a:rPr>
              <a:t> (Routledge). London.</a:t>
            </a:r>
          </a:p>
          <a:p>
            <a:endParaRPr lang="en-US" altLang="en-US" sz="2400">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cs typeface="Times New Roman" panose="02020603050405020304" pitchFamily="18" charset="0"/>
            </a:endParaRPr>
          </a:p>
          <a:p>
            <a:endParaRPr lang="en-US" altLang="en-US"/>
          </a:p>
        </p:txBody>
      </p:sp>
      <p:sp>
        <p:nvSpPr>
          <p:cNvPr id="5" name="Footer Placeholder 4">
            <a:extLst>
              <a:ext uri="{FF2B5EF4-FFF2-40B4-BE49-F238E27FC236}">
                <a16:creationId xmlns:a16="http://schemas.microsoft.com/office/drawing/2014/main" id="{1C1E2082-6924-F7D6-0EFE-B02F1FFDDFF6}"/>
              </a:ext>
            </a:extLst>
          </p:cNvPr>
          <p:cNvSpPr>
            <a:spLocks noGrp="1"/>
          </p:cNvSpPr>
          <p:nvPr>
            <p:ph type="ftr" sz="quarter" idx="11"/>
          </p:nvPr>
        </p:nvSpPr>
        <p:spPr/>
        <p:txBody>
          <a:bodyPr/>
          <a:lstStyle/>
          <a:p>
            <a:pPr>
              <a:defRPr/>
            </a:pPr>
            <a:r>
              <a:rPr lang="en-US"/>
              <a:t>Mfundo waUbuntu Annual Lecture delivered on 12 December 2024</a:t>
            </a:r>
          </a:p>
        </p:txBody>
      </p:sp>
      <p:sp>
        <p:nvSpPr>
          <p:cNvPr id="59396" name="Slide Number Placeholder 1">
            <a:extLst>
              <a:ext uri="{FF2B5EF4-FFF2-40B4-BE49-F238E27FC236}">
                <a16:creationId xmlns:a16="http://schemas.microsoft.com/office/drawing/2014/main" id="{131CDD14-BE5D-3BB1-A9C8-02BB3BCF8F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1681B9-9201-3047-AA63-05AA266A588B}" type="slidenum">
              <a:rPr lang="en-US" altLang="en-US" smtClean="0">
                <a:latin typeface="Lucida Sans Unicode" panose="020B0602030504020204" pitchFamily="34" charset="0"/>
              </a:rPr>
              <a:pPr/>
              <a:t>38</a:t>
            </a:fld>
            <a:endParaRPr lang="en-US" altLang="en-US">
              <a:latin typeface="Lucida Sans Unicode" panose="020B06020305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0167CE36-F0FF-4DFC-B1AF-E10939C25B88}"/>
              </a:ext>
            </a:extLst>
          </p:cNvPr>
          <p:cNvSpPr>
            <a:spLocks noGrp="1"/>
          </p:cNvSpPr>
          <p:nvPr>
            <p:ph idx="1"/>
          </p:nvPr>
        </p:nvSpPr>
        <p:spPr>
          <a:xfrm>
            <a:off x="457200" y="381000"/>
            <a:ext cx="8229600" cy="5626100"/>
          </a:xfrm>
        </p:spPr>
        <p:txBody>
          <a:bodyPr/>
          <a:lstStyle/>
          <a:p>
            <a:pPr algn="just"/>
            <a:r>
              <a:rPr lang="en-US" altLang="en-US" sz="2400">
                <a:latin typeface="Times New Roman" panose="02020603050405020304" pitchFamily="18" charset="0"/>
                <a:cs typeface="Times New Roman" panose="02020603050405020304" pitchFamily="18" charset="0"/>
              </a:rPr>
              <a:t>Kalinganire, C., Gilkey, S. and Haas, L. (2017). Social work practice in Rwanda: The challenges of adapting Western models to fit local contexts. In M. Gray (Ed.), </a:t>
            </a:r>
            <a:r>
              <a:rPr lang="en-US" altLang="en-US" sz="2400" i="1">
                <a:latin typeface="Times New Roman" panose="02020603050405020304" pitchFamily="18" charset="0"/>
                <a:cs typeface="Times New Roman" panose="02020603050405020304" pitchFamily="18" charset="0"/>
              </a:rPr>
              <a:t>Handbook of Social Work and Social development in Africa</a:t>
            </a:r>
            <a:r>
              <a:rPr lang="en-US" altLang="en-US" sz="2400">
                <a:latin typeface="Times New Roman" panose="02020603050405020304" pitchFamily="18" charset="0"/>
                <a:cs typeface="Times New Roman" panose="02020603050405020304" pitchFamily="18" charset="0"/>
              </a:rPr>
              <a:t> (pp. 315–327). London: Routledge.</a:t>
            </a:r>
          </a:p>
          <a:p>
            <a:endParaRPr lang="en-US" altLang="en-US"/>
          </a:p>
        </p:txBody>
      </p:sp>
      <p:sp>
        <p:nvSpPr>
          <p:cNvPr id="5" name="Footer Placeholder 4">
            <a:extLst>
              <a:ext uri="{FF2B5EF4-FFF2-40B4-BE49-F238E27FC236}">
                <a16:creationId xmlns:a16="http://schemas.microsoft.com/office/drawing/2014/main" id="{44D476EA-AB48-A1D0-49A2-AF26ACB4EE97}"/>
              </a:ext>
            </a:extLst>
          </p:cNvPr>
          <p:cNvSpPr>
            <a:spLocks noGrp="1"/>
          </p:cNvSpPr>
          <p:nvPr>
            <p:ph type="ftr" sz="quarter" idx="11"/>
          </p:nvPr>
        </p:nvSpPr>
        <p:spPr/>
        <p:txBody>
          <a:bodyPr/>
          <a:lstStyle/>
          <a:p>
            <a:pPr>
              <a:defRPr/>
            </a:pPr>
            <a:r>
              <a:rPr lang="en-US"/>
              <a:t>Mfundo waUbuntu Annual Lecture delivered on 12 December 2024</a:t>
            </a:r>
          </a:p>
        </p:txBody>
      </p:sp>
      <p:sp>
        <p:nvSpPr>
          <p:cNvPr id="60420" name="Slide Number Placeholder 1">
            <a:extLst>
              <a:ext uri="{FF2B5EF4-FFF2-40B4-BE49-F238E27FC236}">
                <a16:creationId xmlns:a16="http://schemas.microsoft.com/office/drawing/2014/main" id="{2C49549A-D39D-9DDA-3620-B104A0D5B1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C2486-C977-BF4A-AF3A-F1C1938A1909}" type="slidenum">
              <a:rPr lang="en-US" altLang="en-US" smtClean="0">
                <a:latin typeface="Lucida Sans Unicode" panose="020B0602030504020204" pitchFamily="34" charset="0"/>
              </a:rPr>
              <a:pPr/>
              <a:t>39</a:t>
            </a:fld>
            <a:endParaRPr lang="en-US" altLang="en-US">
              <a:latin typeface="Lucida Sans Unicode" panose="020B0602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FAA5A22C-0D1E-C463-FA3E-CAD335925294}"/>
              </a:ext>
            </a:extLst>
          </p:cNvPr>
          <p:cNvSpPr>
            <a:spLocks noGrp="1"/>
          </p:cNvSpPr>
          <p:nvPr>
            <p:ph idx="1"/>
          </p:nvPr>
        </p:nvSpPr>
        <p:spPr>
          <a:xfrm>
            <a:off x="304800" y="838200"/>
            <a:ext cx="8686800" cy="5410200"/>
          </a:xfrm>
        </p:spPr>
        <p:txBody>
          <a:bodyPr/>
          <a:lstStyle/>
          <a:p>
            <a:pPr>
              <a:buFont typeface="Wingdings 3" pitchFamily="2" charset="2"/>
              <a:buNone/>
            </a:pPr>
            <a:endParaRPr lang="en-US" altLang="en-US" sz="3200" b="1" u="sng">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B0DB8C9A-710C-45EF-87F4-5EC293481974}"/>
              </a:ext>
            </a:extLst>
          </p:cNvPr>
          <p:cNvSpPr>
            <a:spLocks noGrp="1"/>
          </p:cNvSpPr>
          <p:nvPr>
            <p:ph type="title"/>
          </p:nvPr>
        </p:nvSpPr>
        <p:spPr>
          <a:xfrm>
            <a:off x="457200" y="76200"/>
            <a:ext cx="8229600" cy="563562"/>
          </a:xfrm>
          <a:solidFill>
            <a:schemeClr val="accent3">
              <a:lumMod val="20000"/>
              <a:lumOff val="80000"/>
            </a:schemeClr>
          </a:solidFill>
        </p:spPr>
        <p:txBody>
          <a:bodyPr>
            <a:noAutofit/>
          </a:bodyPr>
          <a:lstStyle/>
          <a:p>
            <a:pPr algn="ctr">
              <a:defRPr/>
            </a:pPr>
            <a:r>
              <a:rPr lang="en-US" sz="3600" dirty="0">
                <a:latin typeface="Times New Roman" pitchFamily="18" charset="0"/>
                <a:cs typeface="Times New Roman" pitchFamily="18" charset="0"/>
              </a:rPr>
              <a:t>1. Introduction: The World we live in</a:t>
            </a:r>
          </a:p>
        </p:txBody>
      </p:sp>
      <p:sp>
        <p:nvSpPr>
          <p:cNvPr id="5" name="Footer Placeholder 4">
            <a:extLst>
              <a:ext uri="{FF2B5EF4-FFF2-40B4-BE49-F238E27FC236}">
                <a16:creationId xmlns:a16="http://schemas.microsoft.com/office/drawing/2014/main" id="{34339208-85A7-95D2-BC4F-8C8C3E80761A}"/>
              </a:ext>
            </a:extLst>
          </p:cNvPr>
          <p:cNvSpPr>
            <a:spLocks noGrp="1"/>
          </p:cNvSpPr>
          <p:nvPr>
            <p:ph type="ftr" sz="quarter" idx="11"/>
          </p:nvPr>
        </p:nvSpPr>
        <p:spPr/>
        <p:txBody>
          <a:bodyPr/>
          <a:lstStyle/>
          <a:p>
            <a:pPr>
              <a:defRPr/>
            </a:pPr>
            <a:r>
              <a:rPr lang="en-US"/>
              <a:t>Mfundo waUbuntu Annual Lecture delivered on 12 December 2024</a:t>
            </a:r>
          </a:p>
        </p:txBody>
      </p:sp>
      <p:pic>
        <p:nvPicPr>
          <p:cNvPr id="15365" name="Picture 4">
            <a:extLst>
              <a:ext uri="{FF2B5EF4-FFF2-40B4-BE49-F238E27FC236}">
                <a16:creationId xmlns:a16="http://schemas.microsoft.com/office/drawing/2014/main" id="{C84F02E7-D2B1-9E47-6AF6-3E2759AD6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026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a:extLst>
              <a:ext uri="{FF2B5EF4-FFF2-40B4-BE49-F238E27FC236}">
                <a16:creationId xmlns:a16="http://schemas.microsoft.com/office/drawing/2014/main" id="{05F4432E-329E-B50C-0A22-AB212C5AB4A0}"/>
              </a:ext>
            </a:extLst>
          </p:cNvPr>
          <p:cNvSpPr>
            <a:spLocks noChangeArrowheads="1"/>
          </p:cNvSpPr>
          <p:nvPr/>
        </p:nvSpPr>
        <p:spPr bwMode="auto">
          <a:xfrm>
            <a:off x="1828800" y="16764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b="1">
                <a:solidFill>
                  <a:schemeClr val="bg1"/>
                </a:solidFill>
                <a:latin typeface="Times New Roman" panose="02020603050405020304" pitchFamily="18" charset="0"/>
                <a:cs typeface="Calibri" panose="020F0502020204030204" pitchFamily="34" charset="0"/>
              </a:rPr>
              <a:t>THE WORLD = VILLAGE???</a:t>
            </a:r>
          </a:p>
          <a:p>
            <a:pPr algn="ctr">
              <a:spcBef>
                <a:spcPct val="0"/>
              </a:spcBef>
              <a:buClrTx/>
              <a:buSzTx/>
              <a:buFontTx/>
              <a:buNone/>
            </a:pPr>
            <a:endParaRPr lang="en-US" altLang="en-US" sz="2000">
              <a:solidFill>
                <a:schemeClr val="bg1"/>
              </a:solidFill>
              <a:latin typeface="Arial" panose="020B0604020202020204" pitchFamily="34" charset="0"/>
            </a:endParaRPr>
          </a:p>
        </p:txBody>
      </p:sp>
      <p:sp>
        <p:nvSpPr>
          <p:cNvPr id="15367" name="TextBox 7">
            <a:extLst>
              <a:ext uri="{FF2B5EF4-FFF2-40B4-BE49-F238E27FC236}">
                <a16:creationId xmlns:a16="http://schemas.microsoft.com/office/drawing/2014/main" id="{DC476F55-2AA5-6EE7-A756-2C4307375F8D}"/>
              </a:ext>
            </a:extLst>
          </p:cNvPr>
          <p:cNvSpPr txBox="1">
            <a:spLocks noChangeArrowheads="1"/>
          </p:cNvSpPr>
          <p:nvPr/>
        </p:nvSpPr>
        <p:spPr bwMode="auto">
          <a:xfrm>
            <a:off x="304800" y="2362200"/>
            <a:ext cx="2362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a:solidFill>
                  <a:schemeClr val="bg1"/>
                </a:solidFill>
                <a:latin typeface="Arial" panose="020B0604020202020204" pitchFamily="34" charset="0"/>
              </a:rPr>
              <a:t>World Population: Around 8 Billion</a:t>
            </a:r>
          </a:p>
          <a:p>
            <a:pPr eaLnBrk="1" hangingPunct="1">
              <a:spcBef>
                <a:spcPct val="0"/>
              </a:spcBef>
              <a:buClrTx/>
              <a:buSzTx/>
              <a:buFontTx/>
              <a:buNone/>
            </a:pPr>
            <a:r>
              <a:rPr lang="en-US" altLang="en-US" sz="1800">
                <a:solidFill>
                  <a:schemeClr val="bg1"/>
                </a:solidFill>
                <a:latin typeface="Arial" panose="020B0604020202020204" pitchFamily="34" charset="0"/>
              </a:rPr>
              <a:t>Various Resources</a:t>
            </a:r>
          </a:p>
          <a:p>
            <a:pPr eaLnBrk="1" hangingPunct="1">
              <a:spcBef>
                <a:spcPct val="0"/>
              </a:spcBef>
              <a:buClrTx/>
              <a:buSzTx/>
              <a:buFontTx/>
              <a:buNone/>
            </a:pPr>
            <a:r>
              <a:rPr lang="en-US" altLang="en-US" sz="1800">
                <a:solidFill>
                  <a:schemeClr val="bg1"/>
                </a:solidFill>
                <a:latin typeface="Arial" panose="020B0604020202020204" pitchFamily="34" charset="0"/>
              </a:rPr>
              <a:t>Different Opportunities</a:t>
            </a:r>
          </a:p>
          <a:p>
            <a:pPr eaLnBrk="1" hangingPunct="1">
              <a:spcBef>
                <a:spcPct val="0"/>
              </a:spcBef>
              <a:buClrTx/>
              <a:buSzTx/>
              <a:buFontTx/>
              <a:buNone/>
            </a:pPr>
            <a:r>
              <a:rPr lang="en-GB" altLang="en-US" sz="1800">
                <a:solidFill>
                  <a:schemeClr val="bg1"/>
                </a:solidFill>
                <a:latin typeface="Arial" panose="020B0604020202020204" pitchFamily="34" charset="0"/>
              </a:rPr>
              <a:t>Globalisation</a:t>
            </a:r>
          </a:p>
          <a:p>
            <a:pPr eaLnBrk="1" hangingPunct="1">
              <a:spcBef>
                <a:spcPct val="0"/>
              </a:spcBef>
              <a:buClrTx/>
              <a:buSzTx/>
              <a:buFontTx/>
              <a:buNone/>
            </a:pPr>
            <a:r>
              <a:rPr lang="en-GB" altLang="en-US" sz="1800">
                <a:solidFill>
                  <a:schemeClr val="bg1"/>
                </a:solidFill>
                <a:latin typeface="Arial" panose="020B0604020202020204" pitchFamily="34" charset="0"/>
              </a:rPr>
              <a:t>Haves vs. Haves not</a:t>
            </a:r>
          </a:p>
          <a:p>
            <a:pPr eaLnBrk="1" hangingPunct="1">
              <a:spcBef>
                <a:spcPct val="0"/>
              </a:spcBef>
              <a:buClrTx/>
              <a:buSzTx/>
              <a:buFontTx/>
              <a:buNone/>
            </a:pPr>
            <a:r>
              <a:rPr lang="en-GB" altLang="en-US" sz="1800">
                <a:solidFill>
                  <a:schemeClr val="bg1"/>
                </a:solidFill>
                <a:latin typeface="Arial" panose="020B0604020202020204" pitchFamily="34" charset="0"/>
              </a:rPr>
              <a:t>Wealthiest vs. Needy</a:t>
            </a:r>
          </a:p>
          <a:p>
            <a:pPr eaLnBrk="1" hangingPunct="1">
              <a:spcBef>
                <a:spcPct val="0"/>
              </a:spcBef>
              <a:buClrTx/>
              <a:buSzTx/>
              <a:buFontTx/>
              <a:buNone/>
            </a:pPr>
            <a:endParaRPr lang="en-US" altLang="en-US" sz="1800">
              <a:latin typeface="Arial" panose="020B0604020202020204" pitchFamily="34" charset="0"/>
            </a:endParaRPr>
          </a:p>
        </p:txBody>
      </p:sp>
      <p:sp>
        <p:nvSpPr>
          <p:cNvPr id="15368" name="Rectangle 8">
            <a:extLst>
              <a:ext uri="{FF2B5EF4-FFF2-40B4-BE49-F238E27FC236}">
                <a16:creationId xmlns:a16="http://schemas.microsoft.com/office/drawing/2014/main" id="{DE76FDAC-CCC5-3EB7-522E-246B28F828ED}"/>
              </a:ext>
            </a:extLst>
          </p:cNvPr>
          <p:cNvSpPr>
            <a:spLocks noChangeArrowheads="1"/>
          </p:cNvSpPr>
          <p:nvPr/>
        </p:nvSpPr>
        <p:spPr bwMode="auto">
          <a:xfrm>
            <a:off x="4953000" y="1905000"/>
            <a:ext cx="4876800" cy="2786063"/>
          </a:xfrm>
          <a:prstGeom prst="rect">
            <a:avLst/>
          </a:prstGeom>
          <a:solidFill>
            <a:schemeClr val="bg1">
              <a:alpha val="20000"/>
            </a:schemeClr>
          </a:solidFill>
          <a:ln>
            <a:noFill/>
          </a:ln>
          <a:effectLst>
            <a:outerShdw dist="359659" dir="18728256" algn="ctr" rotWithShape="0">
              <a:srgbClr val="D4CFB3">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365760" tIns="91440" rIns="182880" bIns="365760">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eaLnBrk="1" hangingPunct="1"/>
            <a:endParaRPr lang="en-US" altLang="en-US" sz="1100">
              <a:solidFill>
                <a:schemeClr val="bg1"/>
              </a:solidFill>
              <a:latin typeface="Times New Roman" panose="02020603050405020304" pitchFamily="18" charset="0"/>
            </a:endParaRPr>
          </a:p>
          <a:p>
            <a:pPr lvl="1" algn="just" eaLnBrk="1" hangingPunct="1"/>
            <a:endParaRPr lang="en-US" altLang="en-US" sz="1400" i="1">
              <a:solidFill>
                <a:schemeClr val="bg1"/>
              </a:solidFill>
              <a:latin typeface="Times New Roman" panose="02020603050405020304" pitchFamily="18" charset="0"/>
            </a:endParaRPr>
          </a:p>
          <a:p>
            <a:pPr algn="just" eaLnBrk="1" hangingPunct="1"/>
            <a:r>
              <a:rPr lang="en-US" altLang="en-US">
                <a:solidFill>
                  <a:schemeClr val="bg1"/>
                </a:solidFill>
                <a:latin typeface="Times New Roman" panose="02020603050405020304" pitchFamily="18" charset="0"/>
              </a:rPr>
              <a:t>Various issues</a:t>
            </a:r>
          </a:p>
          <a:p>
            <a:pPr algn="just" eaLnBrk="1" hangingPunct="1">
              <a:buFont typeface="Wingdings" pitchFamily="2" charset="2"/>
              <a:buChar char="Ø"/>
            </a:pPr>
            <a:r>
              <a:rPr lang="en-US" altLang="en-US">
                <a:solidFill>
                  <a:schemeClr val="bg1"/>
                </a:solidFill>
                <a:latin typeface="Times New Roman" panose="02020603050405020304" pitchFamily="18" charset="0"/>
              </a:rPr>
              <a:t> Poverty</a:t>
            </a:r>
          </a:p>
          <a:p>
            <a:pPr algn="just" eaLnBrk="1" hangingPunct="1">
              <a:buFont typeface="Wingdings" pitchFamily="2" charset="2"/>
              <a:buChar char="Ø"/>
            </a:pPr>
            <a:r>
              <a:rPr lang="en-US" altLang="en-US">
                <a:solidFill>
                  <a:schemeClr val="bg1"/>
                </a:solidFill>
                <a:latin typeface="Times New Roman" panose="02020603050405020304" pitchFamily="18" charset="0"/>
              </a:rPr>
              <a:t>HIV/AIDS</a:t>
            </a:r>
            <a:endParaRPr lang="en-US" altLang="en-US" i="1">
              <a:solidFill>
                <a:schemeClr val="bg1"/>
              </a:solidFill>
              <a:latin typeface="Times New Roman" panose="02020603050405020304" pitchFamily="18" charset="0"/>
            </a:endParaRPr>
          </a:p>
          <a:p>
            <a:pPr algn="just" eaLnBrk="1" hangingPunct="1">
              <a:buFont typeface="Wingdings" pitchFamily="2" charset="2"/>
              <a:buChar char="Ø"/>
            </a:pPr>
            <a:r>
              <a:rPr lang="en-US" altLang="en-US">
                <a:solidFill>
                  <a:schemeClr val="bg1"/>
                </a:solidFill>
                <a:latin typeface="Times New Roman" panose="02020603050405020304" pitchFamily="18" charset="0"/>
              </a:rPr>
              <a:t>Refugees</a:t>
            </a:r>
            <a:endParaRPr lang="en-US" altLang="en-US" i="1">
              <a:solidFill>
                <a:schemeClr val="bg1"/>
              </a:solidFill>
              <a:latin typeface="Times New Roman" panose="02020603050405020304" pitchFamily="18" charset="0"/>
            </a:endParaRPr>
          </a:p>
          <a:p>
            <a:pPr algn="just" eaLnBrk="1" hangingPunct="1">
              <a:buFont typeface="Wingdings" pitchFamily="2" charset="2"/>
              <a:buChar char="Ø"/>
            </a:pPr>
            <a:r>
              <a:rPr lang="en-US" altLang="en-US">
                <a:solidFill>
                  <a:schemeClr val="bg1"/>
                </a:solidFill>
                <a:latin typeface="Times New Roman" panose="02020603050405020304" pitchFamily="18" charset="0"/>
              </a:rPr>
              <a:t>Child Welfare</a:t>
            </a:r>
            <a:endParaRPr lang="en-US" altLang="en-US" i="1">
              <a:solidFill>
                <a:schemeClr val="bg1"/>
              </a:solidFill>
              <a:latin typeface="Times New Roman" panose="02020603050405020304" pitchFamily="18" charset="0"/>
            </a:endParaRPr>
          </a:p>
          <a:p>
            <a:pPr algn="just" eaLnBrk="1" hangingPunct="1">
              <a:buFont typeface="Wingdings" pitchFamily="2" charset="2"/>
              <a:buChar char="Ø"/>
            </a:pPr>
            <a:r>
              <a:rPr lang="en-US" altLang="en-US">
                <a:solidFill>
                  <a:schemeClr val="bg1"/>
                </a:solidFill>
                <a:latin typeface="Times New Roman" panose="02020603050405020304" pitchFamily="18" charset="0"/>
              </a:rPr>
              <a:t>Safety and self-care</a:t>
            </a:r>
          </a:p>
          <a:p>
            <a:pPr algn="just" eaLnBrk="1" hangingPunct="1">
              <a:buFont typeface="Wingdings" pitchFamily="2" charset="2"/>
              <a:buChar char="Ø"/>
            </a:pPr>
            <a:r>
              <a:rPr lang="en-GB" altLang="en-US">
                <a:solidFill>
                  <a:schemeClr val="bg1"/>
                </a:solidFill>
                <a:latin typeface="Times New Roman" panose="02020603050405020304" pitchFamily="18" charset="0"/>
              </a:rPr>
              <a:t>Globalisation</a:t>
            </a:r>
            <a:endParaRPr lang="en-GB" altLang="en-US">
              <a:solidFill>
                <a:schemeClr val="bg1"/>
              </a:solidFill>
            </a:endParaRPr>
          </a:p>
        </p:txBody>
      </p:sp>
      <p:sp>
        <p:nvSpPr>
          <p:cNvPr id="15369" name="Text Box 10">
            <a:extLst>
              <a:ext uri="{FF2B5EF4-FFF2-40B4-BE49-F238E27FC236}">
                <a16:creationId xmlns:a16="http://schemas.microsoft.com/office/drawing/2014/main" id="{1D5EE34E-11F6-6BF8-D5FC-63EFC867852F}"/>
              </a:ext>
            </a:extLst>
          </p:cNvPr>
          <p:cNvSpPr txBox="1">
            <a:spLocks noChangeArrowheads="1"/>
          </p:cNvSpPr>
          <p:nvPr/>
        </p:nvSpPr>
        <p:spPr bwMode="auto">
          <a:xfrm>
            <a:off x="1905000" y="5105400"/>
            <a:ext cx="5105400" cy="400050"/>
          </a:xfrm>
          <a:prstGeom prst="rect">
            <a:avLst/>
          </a:prstGeom>
          <a:solidFill>
            <a:schemeClr val="tx1"/>
          </a:solidFill>
          <a:ln w="9525">
            <a:solidFill>
              <a:srgbClr val="000000"/>
            </a:solidFill>
            <a:miter lim="800000"/>
            <a:headEnd/>
            <a:tailEnd/>
          </a:ln>
        </p:spPr>
        <p:txBody>
          <a:bodyP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spcAft>
                <a:spcPts val="1000"/>
              </a:spcAft>
              <a:buClrTx/>
              <a:buSzTx/>
              <a:buFontTx/>
              <a:buNone/>
            </a:pPr>
            <a:r>
              <a:rPr lang="en-US" altLang="en-US" sz="2000" b="1">
                <a:solidFill>
                  <a:schemeClr val="bg1"/>
                </a:solidFill>
                <a:latin typeface="Times New Roman" panose="02020603050405020304" pitchFamily="18" charset="0"/>
              </a:rPr>
              <a:t>SOCIO ECONOMIC INEQUALITIES !!!</a:t>
            </a:r>
            <a:endParaRPr lang="en-US" altLang="en-US" sz="2000">
              <a:solidFill>
                <a:schemeClr val="bg1"/>
              </a:solidFill>
              <a:latin typeface="Arial" panose="020B0604020202020204" pitchFamily="34" charset="0"/>
            </a:endParaRPr>
          </a:p>
        </p:txBody>
      </p:sp>
      <p:sp>
        <p:nvSpPr>
          <p:cNvPr id="15370" name="Slide Number Placeholder 5">
            <a:extLst>
              <a:ext uri="{FF2B5EF4-FFF2-40B4-BE49-F238E27FC236}">
                <a16:creationId xmlns:a16="http://schemas.microsoft.com/office/drawing/2014/main" id="{11026572-5C76-317C-A244-AB773373B7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BDDFBB-0090-DB4E-B6A1-424D2483EEA5}" type="slidenum">
              <a:rPr lang="en-US" altLang="en-US" smtClean="0">
                <a:latin typeface="Lucida Sans Unicode" panose="020B0602030504020204" pitchFamily="34" charset="0"/>
              </a:rPr>
              <a:pPr/>
              <a:t>4</a:t>
            </a:fld>
            <a:endParaRPr lang="en-US" altLang="en-US">
              <a:latin typeface="Lucida Sans Unicode" panose="020B0602030504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7A8493ED-13D3-AD20-F44B-D84D2593D19D}"/>
              </a:ext>
            </a:extLst>
          </p:cNvPr>
          <p:cNvSpPr>
            <a:spLocks noGrp="1"/>
          </p:cNvSpPr>
          <p:nvPr>
            <p:ph idx="1"/>
          </p:nvPr>
        </p:nvSpPr>
        <p:spPr>
          <a:xfrm>
            <a:off x="228600" y="228600"/>
            <a:ext cx="8763000" cy="6019800"/>
          </a:xfrm>
        </p:spPr>
        <p:txBody>
          <a:bodyPr/>
          <a:lstStyle/>
          <a:p>
            <a:endParaRPr lang="en-US" altLang="en-US" sz="2400">
              <a:latin typeface="Times New Roman" panose="02020603050405020304" pitchFamily="18" charset="0"/>
              <a:cs typeface="Times New Roman" panose="02020603050405020304" pitchFamily="18" charset="0"/>
            </a:endParaRPr>
          </a:p>
          <a:p>
            <a:pPr algn="just"/>
            <a:r>
              <a:rPr lang="en-US" altLang="en-US" sz="2400">
                <a:latin typeface="Times New Roman" panose="02020603050405020304" pitchFamily="18" charset="0"/>
                <a:cs typeface="Times New Roman" panose="02020603050405020304" pitchFamily="18" charset="0"/>
              </a:rPr>
              <a:t>Twikirize, J.M. &amp; Spitzer, H. (2019). </a:t>
            </a:r>
            <a:r>
              <a:rPr lang="en-US" altLang="en-US" sz="2400" i="1">
                <a:latin typeface="Times New Roman" panose="02020603050405020304" pitchFamily="18" charset="0"/>
                <a:cs typeface="Times New Roman" panose="02020603050405020304" pitchFamily="18" charset="0"/>
              </a:rPr>
              <a:t>Social Work Practice in Africa: Indigenous and Innovative Approaches</a:t>
            </a:r>
            <a:r>
              <a:rPr lang="en-US" altLang="en-US" sz="2400">
                <a:latin typeface="Times New Roman" panose="02020603050405020304" pitchFamily="18" charset="0"/>
                <a:cs typeface="Times New Roman" panose="02020603050405020304" pitchFamily="18" charset="0"/>
              </a:rPr>
              <a:t>. Kampala: Fountain Publishers.</a:t>
            </a:r>
          </a:p>
          <a:p>
            <a:endParaRPr lang="en-US" altLang="en-US"/>
          </a:p>
        </p:txBody>
      </p:sp>
      <p:sp>
        <p:nvSpPr>
          <p:cNvPr id="5" name="Footer Placeholder 4">
            <a:extLst>
              <a:ext uri="{FF2B5EF4-FFF2-40B4-BE49-F238E27FC236}">
                <a16:creationId xmlns:a16="http://schemas.microsoft.com/office/drawing/2014/main" id="{36206A1D-38C5-EAAD-3AE8-A66D08AD62F5}"/>
              </a:ext>
            </a:extLst>
          </p:cNvPr>
          <p:cNvSpPr>
            <a:spLocks noGrp="1"/>
          </p:cNvSpPr>
          <p:nvPr>
            <p:ph type="ftr" sz="quarter" idx="11"/>
          </p:nvPr>
        </p:nvSpPr>
        <p:spPr/>
        <p:txBody>
          <a:bodyPr/>
          <a:lstStyle/>
          <a:p>
            <a:pPr>
              <a:defRPr/>
            </a:pPr>
            <a:r>
              <a:rPr lang="en-US"/>
              <a:t>Mfundo waUbuntu Annual Lecture delivered on 12 December 2024</a:t>
            </a:r>
          </a:p>
        </p:txBody>
      </p:sp>
      <p:sp>
        <p:nvSpPr>
          <p:cNvPr id="61444" name="Slide Number Placeholder 1">
            <a:extLst>
              <a:ext uri="{FF2B5EF4-FFF2-40B4-BE49-F238E27FC236}">
                <a16:creationId xmlns:a16="http://schemas.microsoft.com/office/drawing/2014/main" id="{EAD27C82-3B97-9EEB-923D-4BECDE49C1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007F1-715F-DA44-B279-8C361BED7713}" type="slidenum">
              <a:rPr lang="en-US" altLang="en-US" smtClean="0">
                <a:latin typeface="Lucida Sans Unicode" panose="020B0602030504020204" pitchFamily="34" charset="0"/>
              </a:rPr>
              <a:pPr/>
              <a:t>40</a:t>
            </a:fld>
            <a:endParaRPr lang="en-US" altLang="en-US">
              <a:latin typeface="Lucida Sans Unicode" panose="020B0602030504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a:extLst>
              <a:ext uri="{FF2B5EF4-FFF2-40B4-BE49-F238E27FC236}">
                <a16:creationId xmlns:a16="http://schemas.microsoft.com/office/drawing/2014/main" id="{29C20568-8A44-43D4-09F7-2B13DD2248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3581400" y="0"/>
            <a:ext cx="8424863" cy="6119813"/>
          </a:xfrm>
        </p:spPr>
      </p:pic>
      <p:sp>
        <p:nvSpPr>
          <p:cNvPr id="4" name="Footer Placeholder 3">
            <a:extLst>
              <a:ext uri="{FF2B5EF4-FFF2-40B4-BE49-F238E27FC236}">
                <a16:creationId xmlns:a16="http://schemas.microsoft.com/office/drawing/2014/main" id="{6A18B57E-FC4E-7835-2978-B9B81947AA06}"/>
              </a:ext>
            </a:extLst>
          </p:cNvPr>
          <p:cNvSpPr>
            <a:spLocks noGrp="1"/>
          </p:cNvSpPr>
          <p:nvPr>
            <p:ph type="ftr" sz="quarter" idx="11"/>
          </p:nvPr>
        </p:nvSpPr>
        <p:spPr/>
        <p:txBody>
          <a:bodyPr/>
          <a:lstStyle/>
          <a:p>
            <a:pPr>
              <a:defRPr/>
            </a:pPr>
            <a:r>
              <a:rPr lang="en-US"/>
              <a:t>Mfundo waUbuntu Annual Lecture delivered on 12 December 2024</a:t>
            </a:r>
          </a:p>
        </p:txBody>
      </p:sp>
      <p:sp>
        <p:nvSpPr>
          <p:cNvPr id="62468" name="Slide Number Placeholder 1">
            <a:extLst>
              <a:ext uri="{FF2B5EF4-FFF2-40B4-BE49-F238E27FC236}">
                <a16:creationId xmlns:a16="http://schemas.microsoft.com/office/drawing/2014/main" id="{4432C284-9A4D-3ACE-D853-19C4D5ADF9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136AF3-5E65-184A-8BC0-BA4DD45C06C3}" type="slidenum">
              <a:rPr lang="en-US" altLang="en-US" smtClean="0">
                <a:latin typeface="Lucida Sans Unicode" panose="020B0602030504020204" pitchFamily="34" charset="0"/>
              </a:rPr>
              <a:pPr/>
              <a:t>41</a:t>
            </a:fld>
            <a:endParaRPr lang="en-US" altLang="en-US">
              <a:latin typeface="Lucida Sans Unicode" panose="020B0602030504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a:extLst>
              <a:ext uri="{FF2B5EF4-FFF2-40B4-BE49-F238E27FC236}">
                <a16:creationId xmlns:a16="http://schemas.microsoft.com/office/drawing/2014/main" id="{669CBEAF-02E3-C942-0606-A07664F2A129}"/>
              </a:ext>
            </a:extLst>
          </p:cNvPr>
          <p:cNvSpPr>
            <a:spLocks noGrp="1"/>
          </p:cNvSpPr>
          <p:nvPr>
            <p:ph type="subTitle" idx="1"/>
          </p:nvPr>
        </p:nvSpPr>
        <p:spPr>
          <a:xfrm>
            <a:off x="0" y="381000"/>
            <a:ext cx="8991600" cy="4724400"/>
          </a:xfrm>
          <a:solidFill>
            <a:schemeClr val="tx2">
              <a:lumMod val="20000"/>
              <a:lumOff val="80000"/>
            </a:schemeClr>
          </a:solidFill>
        </p:spPr>
        <p:txBody>
          <a:bodyPr/>
          <a:lstStyle/>
          <a:p>
            <a:pPr marR="0" algn="just">
              <a:buFont typeface="Wingdings 3" panose="05040102010807070707" pitchFamily="18" charset="2"/>
              <a:buNone/>
              <a:defRPr/>
            </a:pPr>
            <a:endParaRPr lang="en-US" dirty="0">
              <a:solidFill>
                <a:schemeClr val="tx1"/>
              </a:solidFill>
              <a:effectLst>
                <a:outerShdw blurRad="38100" dist="38100" dir="2700000" algn="tl">
                  <a:srgbClr val="FFFFFF"/>
                </a:outerShdw>
              </a:effectLst>
              <a:latin typeface="Times New Roman" pitchFamily="18" charset="0"/>
              <a:cs typeface="Times New Roman" pitchFamily="18" charset="0"/>
              <a:hlinkClick r:id="rId3" action="ppaction://hlinkfile"/>
            </a:endParaRPr>
          </a:p>
          <a:p>
            <a:pPr marR="0" algn="just">
              <a:buFont typeface="Wingdings 3" panose="05040102010807070707" pitchFamily="18" charset="2"/>
              <a:buNone/>
              <a:defRPr/>
            </a:pPr>
            <a:endParaRPr lang="en-US" dirty="0">
              <a:solidFill>
                <a:schemeClr val="tx1"/>
              </a:solidFill>
              <a:effectLst>
                <a:outerShdw blurRad="38100" dist="38100" dir="2700000" algn="tl">
                  <a:srgbClr val="FFFFFF"/>
                </a:outerShdw>
              </a:effectLst>
              <a:latin typeface="Times New Roman" pitchFamily="18" charset="0"/>
              <a:cs typeface="Times New Roman" pitchFamily="18" charset="0"/>
              <a:hlinkClick r:id="rId3" action="ppaction://hlinkfile"/>
            </a:endParaRPr>
          </a:p>
          <a:p>
            <a:pPr marR="0" algn="just">
              <a:buFont typeface="Wingdings 3" panose="05040102010807070707" pitchFamily="18" charset="2"/>
              <a:buNone/>
              <a:defRPr/>
            </a:pPr>
            <a:endParaRPr lang="en-US" dirty="0">
              <a:solidFill>
                <a:schemeClr val="tx1"/>
              </a:solidFill>
              <a:effectLst>
                <a:outerShdw blurRad="38100" dist="38100" dir="2700000" algn="tl">
                  <a:srgbClr val="FFFFFF"/>
                </a:outerShdw>
              </a:effectLst>
              <a:latin typeface="Times New Roman" pitchFamily="18" charset="0"/>
              <a:cs typeface="Times New Roman" pitchFamily="18" charset="0"/>
              <a:hlinkClick r:id="rId3" action="ppaction://hlinkfile"/>
            </a:endParaRPr>
          </a:p>
          <a:p>
            <a:pPr marR="0" algn="ctr">
              <a:buFont typeface="Wingdings 3" panose="05040102010807070707" pitchFamily="18" charset="2"/>
              <a:buNone/>
              <a:defRPr/>
            </a:pPr>
            <a:r>
              <a:rPr lang="en-US" sz="4000" b="1" dirty="0">
                <a:solidFill>
                  <a:schemeClr val="tx1"/>
                </a:solidFill>
                <a:latin typeface="Times New Roman" pitchFamily="18" charset="0"/>
                <a:cs typeface="Times New Roman" pitchFamily="18" charset="0"/>
                <a:hlinkClick r:id="rId3" action="ppaction://hlinkfile"/>
              </a:rPr>
              <a:t>THANKS!</a:t>
            </a:r>
          </a:p>
          <a:p>
            <a:pPr marR="0" algn="ctr">
              <a:buFont typeface="Wingdings 3" panose="05040102010807070707" pitchFamily="18" charset="2"/>
              <a:buNone/>
              <a:defRPr/>
            </a:pPr>
            <a:endParaRPr lang="en-US" sz="4000" b="1" dirty="0">
              <a:solidFill>
                <a:schemeClr val="tx1"/>
              </a:solidFill>
              <a:effectLst>
                <a:outerShdw blurRad="38100" dist="38100" dir="2700000" algn="tl">
                  <a:srgbClr val="FFFFFF"/>
                </a:outerShdw>
              </a:effectLst>
              <a:latin typeface="Times New Roman" pitchFamily="18" charset="0"/>
              <a:cs typeface="Times New Roman" pitchFamily="18" charset="0"/>
              <a:hlinkClick r:id="rId3" action="ppaction://hlinkfile"/>
            </a:endParaRPr>
          </a:p>
          <a:p>
            <a:pPr marR="0" algn="ctr">
              <a:buFont typeface="Wingdings 3" panose="05040102010807070707" pitchFamily="18" charset="2"/>
              <a:buNone/>
              <a:defRPr/>
            </a:pPr>
            <a:r>
              <a:rPr lang="en-US" sz="4000" b="1" dirty="0">
                <a:solidFill>
                  <a:schemeClr val="tx1"/>
                </a:solidFill>
                <a:latin typeface="Times New Roman" pitchFamily="18" charset="0"/>
                <a:cs typeface="Times New Roman" pitchFamily="18" charset="0"/>
                <a:hlinkClick r:id="rId3" action="ppaction://hlinkfile"/>
              </a:rPr>
              <a:t>MERCI!</a:t>
            </a:r>
          </a:p>
          <a:p>
            <a:pPr marR="0" algn="ctr">
              <a:buFont typeface="Wingdings 3" panose="05040102010807070707" pitchFamily="18" charset="2"/>
              <a:buNone/>
              <a:defRPr/>
            </a:pPr>
            <a:endParaRPr lang="en-US" sz="4000" b="1" dirty="0">
              <a:solidFill>
                <a:schemeClr val="tx1"/>
              </a:solidFill>
              <a:effectLst>
                <a:outerShdw blurRad="38100" dist="38100" dir="2700000" algn="tl">
                  <a:srgbClr val="FFFFFF"/>
                </a:outerShdw>
              </a:effectLst>
              <a:latin typeface="Times New Roman" pitchFamily="18" charset="0"/>
              <a:cs typeface="Times New Roman" pitchFamily="18" charset="0"/>
              <a:hlinkClick r:id="rId3" action="ppaction://hlinkfile"/>
            </a:endParaRPr>
          </a:p>
          <a:p>
            <a:pPr marR="0" algn="ctr">
              <a:buFont typeface="Wingdings 3" panose="05040102010807070707" pitchFamily="18" charset="2"/>
              <a:buNone/>
              <a:defRPr/>
            </a:pPr>
            <a:r>
              <a:rPr lang="en-US" sz="4000" b="1" dirty="0">
                <a:solidFill>
                  <a:schemeClr val="tx1"/>
                </a:solidFill>
                <a:latin typeface="Times New Roman" pitchFamily="18" charset="0"/>
                <a:cs typeface="Times New Roman" pitchFamily="18" charset="0"/>
                <a:hlinkClick r:id="rId3" action="ppaction://hlinkfile"/>
              </a:rPr>
              <a:t>MURAKOZE!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55CC7E4-7087-4834-44ED-6FE77C3CE64E}"/>
              </a:ext>
            </a:extLst>
          </p:cNvPr>
          <p:cNvSpPr>
            <a:spLocks noGrp="1"/>
          </p:cNvSpPr>
          <p:nvPr>
            <p:ph type="ftr" sz="quarter" idx="11"/>
          </p:nvPr>
        </p:nvSpPr>
        <p:spPr/>
        <p:txBody>
          <a:bodyPr/>
          <a:lstStyle/>
          <a:p>
            <a:pPr>
              <a:defRPr/>
            </a:pPr>
            <a:r>
              <a:rPr lang="en-US"/>
              <a:t>Mfundo waUbuntu Annual Lecture delivered on 12 December 2024</a:t>
            </a:r>
          </a:p>
        </p:txBody>
      </p:sp>
      <p:pic>
        <p:nvPicPr>
          <p:cNvPr id="16387" name="Picture 6">
            <a:extLst>
              <a:ext uri="{FF2B5EF4-FFF2-40B4-BE49-F238E27FC236}">
                <a16:creationId xmlns:a16="http://schemas.microsoft.com/office/drawing/2014/main" id="{F46D691E-002A-BF9E-0A41-5933A48CBF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400"/>
            <a:ext cx="8229600" cy="5867400"/>
          </a:xfrm>
          <a:noFill/>
        </p:spPr>
      </p:pic>
      <p:sp>
        <p:nvSpPr>
          <p:cNvPr id="16388" name="Slide Number Placeholder 1">
            <a:extLst>
              <a:ext uri="{FF2B5EF4-FFF2-40B4-BE49-F238E27FC236}">
                <a16:creationId xmlns:a16="http://schemas.microsoft.com/office/drawing/2014/main" id="{00831B1B-70D0-AB71-75BA-E080F89751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1A7FAC-891D-A449-BAD2-877D27382406}" type="slidenum">
              <a:rPr lang="en-US" altLang="en-US" smtClean="0">
                <a:latin typeface="Lucida Sans Unicode" panose="020B0602030504020204" pitchFamily="34" charset="0"/>
              </a:rPr>
              <a:pPr/>
              <a:t>5</a:t>
            </a:fld>
            <a:endParaRPr lang="en-US" altLang="en-US">
              <a:latin typeface="Lucida Sans Unicode" panose="020B0602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BC624-E616-BCB7-463E-AA7F51CC5492}"/>
              </a:ext>
            </a:extLst>
          </p:cNvPr>
          <p:cNvSpPr>
            <a:spLocks noGrp="1"/>
          </p:cNvSpPr>
          <p:nvPr>
            <p:ph type="title"/>
          </p:nvPr>
        </p:nvSpPr>
        <p:spPr>
          <a:xfrm>
            <a:off x="533400" y="0"/>
            <a:ext cx="8229600" cy="639762"/>
          </a:xfrm>
        </p:spPr>
        <p:txBody>
          <a:bodyPr>
            <a:normAutofit fontScale="90000"/>
          </a:bodyPr>
          <a:lstStyle/>
          <a:p>
            <a:pPr>
              <a:defRPr/>
            </a:pPr>
            <a:r>
              <a:rPr lang="en-US" dirty="0">
                <a:latin typeface="Times New Roman" pitchFamily="18" charset="0"/>
                <a:cs typeface="Times New Roman" pitchFamily="18" charset="0"/>
              </a:rPr>
              <a:t>How do these cluster threats appear?</a:t>
            </a:r>
          </a:p>
        </p:txBody>
      </p:sp>
      <p:sp>
        <p:nvSpPr>
          <p:cNvPr id="5" name="Footer Placeholder 4">
            <a:extLst>
              <a:ext uri="{FF2B5EF4-FFF2-40B4-BE49-F238E27FC236}">
                <a16:creationId xmlns:a16="http://schemas.microsoft.com/office/drawing/2014/main" id="{457B797F-D0A2-4242-51F9-C08AC3B01F14}"/>
              </a:ext>
            </a:extLst>
          </p:cNvPr>
          <p:cNvSpPr>
            <a:spLocks noGrp="1"/>
          </p:cNvSpPr>
          <p:nvPr>
            <p:ph type="ftr" sz="quarter" idx="11"/>
          </p:nvPr>
        </p:nvSpPr>
        <p:spPr/>
        <p:txBody>
          <a:bodyPr/>
          <a:lstStyle/>
          <a:p>
            <a:pPr>
              <a:defRPr/>
            </a:pPr>
            <a:r>
              <a:rPr lang="en-US"/>
              <a:t>Mfundo waUbuntu Annual Lecture delivered on 12 December 2024</a:t>
            </a:r>
          </a:p>
        </p:txBody>
      </p:sp>
      <p:grpSp>
        <p:nvGrpSpPr>
          <p:cNvPr id="17412" name="Group 6">
            <a:extLst>
              <a:ext uri="{FF2B5EF4-FFF2-40B4-BE49-F238E27FC236}">
                <a16:creationId xmlns:a16="http://schemas.microsoft.com/office/drawing/2014/main" id="{77D060ED-B664-1B03-6134-6CEE46743290}"/>
              </a:ext>
            </a:extLst>
          </p:cNvPr>
          <p:cNvGrpSpPr>
            <a:grpSpLocks/>
          </p:cNvGrpSpPr>
          <p:nvPr/>
        </p:nvGrpSpPr>
        <p:grpSpPr bwMode="auto">
          <a:xfrm>
            <a:off x="381000" y="685800"/>
            <a:ext cx="8382000" cy="5257800"/>
            <a:chOff x="201" y="0"/>
            <a:chExt cx="14199" cy="10800"/>
          </a:xfrm>
        </p:grpSpPr>
        <p:sp>
          <p:nvSpPr>
            <p:cNvPr id="17418" name="Rectangle 7">
              <a:extLst>
                <a:ext uri="{FF2B5EF4-FFF2-40B4-BE49-F238E27FC236}">
                  <a16:creationId xmlns:a16="http://schemas.microsoft.com/office/drawing/2014/main" id="{CA2A63B3-1E67-868C-D36A-E1DFBD8BC3D8}"/>
                </a:ext>
              </a:extLst>
            </p:cNvPr>
            <p:cNvSpPr>
              <a:spLocks noChangeArrowheads="1"/>
            </p:cNvSpPr>
            <p:nvPr/>
          </p:nvSpPr>
          <p:spPr bwMode="auto">
            <a:xfrm>
              <a:off x="201" y="0"/>
              <a:ext cx="13702" cy="1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17419" name="Picture 8">
              <a:extLst>
                <a:ext uri="{FF2B5EF4-FFF2-40B4-BE49-F238E27FC236}">
                  <a16:creationId xmlns:a16="http://schemas.microsoft.com/office/drawing/2014/main" id="{4D13AAD9-B6E0-801B-D9D0-196A206D0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 y="0"/>
              <a:ext cx="245"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9">
              <a:extLst>
                <a:ext uri="{FF2B5EF4-FFF2-40B4-BE49-F238E27FC236}">
                  <a16:creationId xmlns:a16="http://schemas.microsoft.com/office/drawing/2014/main" id="{FCAAA6FF-BCD3-860C-772A-11E88F5C5DD5}"/>
                </a:ext>
              </a:extLst>
            </p:cNvPr>
            <p:cNvSpPr>
              <a:spLocks noChangeArrowheads="1"/>
            </p:cNvSpPr>
            <p:nvPr/>
          </p:nvSpPr>
          <p:spPr bwMode="auto">
            <a:xfrm>
              <a:off x="1598" y="0"/>
              <a:ext cx="116" cy="1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17421" name="Picture 10">
              <a:extLst>
                <a:ext uri="{FF2B5EF4-FFF2-40B4-BE49-F238E27FC236}">
                  <a16:creationId xmlns:a16="http://schemas.microsoft.com/office/drawing/2014/main" id="{FC6D16B4-C5C5-55D3-5EE8-A7960FB21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 y="1800"/>
              <a:ext cx="3488" cy="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1">
              <a:extLst>
                <a:ext uri="{FF2B5EF4-FFF2-40B4-BE49-F238E27FC236}">
                  <a16:creationId xmlns:a16="http://schemas.microsoft.com/office/drawing/2014/main" id="{0AFB9330-3A8D-E7C1-FC75-0D1539FE8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 y="1800"/>
              <a:ext cx="5498" cy="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2">
              <a:extLst>
                <a:ext uri="{FF2B5EF4-FFF2-40B4-BE49-F238E27FC236}">
                  <a16:creationId xmlns:a16="http://schemas.microsoft.com/office/drawing/2014/main" id="{7C46F8F2-E525-1504-3321-36753CB35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 y="5955"/>
              <a:ext cx="5415" cy="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3">
              <a:extLst>
                <a:ext uri="{FF2B5EF4-FFF2-40B4-BE49-F238E27FC236}">
                  <a16:creationId xmlns:a16="http://schemas.microsoft.com/office/drawing/2014/main" id="{8605A159-BCE0-C1A7-F98F-72447DEB4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 y="6177"/>
              <a:ext cx="4725" cy="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3" name="Picture 14">
            <a:extLst>
              <a:ext uri="{FF2B5EF4-FFF2-40B4-BE49-F238E27FC236}">
                <a16:creationId xmlns:a16="http://schemas.microsoft.com/office/drawing/2014/main" id="{A9DD253B-916C-F6D5-7878-739721FFF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676400"/>
            <a:ext cx="2667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5">
            <a:extLst>
              <a:ext uri="{FF2B5EF4-FFF2-40B4-BE49-F238E27FC236}">
                <a16:creationId xmlns:a16="http://schemas.microsoft.com/office/drawing/2014/main" id="{949F3CC5-53C9-7AFE-FD2C-C8E7D902A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8100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6">
            <a:extLst>
              <a:ext uri="{FF2B5EF4-FFF2-40B4-BE49-F238E27FC236}">
                <a16:creationId xmlns:a16="http://schemas.microsoft.com/office/drawing/2014/main" id="{D4A45AE0-B157-F8D6-240A-7D7B328A40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1325" y="706438"/>
            <a:ext cx="21351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7">
            <a:extLst>
              <a:ext uri="{FF2B5EF4-FFF2-40B4-BE49-F238E27FC236}">
                <a16:creationId xmlns:a16="http://schemas.microsoft.com/office/drawing/2014/main" id="{E157F707-CE5C-76EB-DE8B-DDB08F1517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99178">
            <a:off x="5237163" y="854075"/>
            <a:ext cx="16017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Slide Number Placeholder 1">
            <a:extLst>
              <a:ext uri="{FF2B5EF4-FFF2-40B4-BE49-F238E27FC236}">
                <a16:creationId xmlns:a16="http://schemas.microsoft.com/office/drawing/2014/main" id="{FBD43A60-4276-EB3E-8BB3-686484C226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79BAAB-A8B8-2C40-8BEE-D71A85A31A4B}" type="slidenum">
              <a:rPr lang="en-US" altLang="en-US" smtClean="0">
                <a:latin typeface="Lucida Sans Unicode" panose="020B0602030504020204" pitchFamily="34" charset="0"/>
              </a:rPr>
              <a:pPr/>
              <a:t>6</a:t>
            </a:fld>
            <a:endParaRPr lang="en-US" altLang="en-US">
              <a:latin typeface="Lucida Sans Unicode" panose="020B0602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FC1F1-1671-D569-053C-5C8B552F7E37}"/>
              </a:ext>
            </a:extLst>
          </p:cNvPr>
          <p:cNvSpPr>
            <a:spLocks noGrp="1"/>
          </p:cNvSpPr>
          <p:nvPr>
            <p:ph type="title"/>
          </p:nvPr>
        </p:nvSpPr>
        <p:spPr>
          <a:xfrm>
            <a:off x="0" y="-76200"/>
            <a:ext cx="8839200" cy="846137"/>
          </a:xfrm>
        </p:spPr>
        <p:txBody>
          <a:bodyPr>
            <a:noAutofit/>
          </a:bodyPr>
          <a:lstStyle/>
          <a:p>
            <a:pPr algn="ctr">
              <a:defRPr/>
            </a:pPr>
            <a:br>
              <a:rPr lang="en-US" sz="3500" dirty="0">
                <a:latin typeface="Times New Roman" pitchFamily="18" charset="0"/>
                <a:cs typeface="Times New Roman" pitchFamily="18" charset="0"/>
              </a:rPr>
            </a:br>
            <a:r>
              <a:rPr lang="en-US" sz="3200" dirty="0">
                <a:latin typeface="Times New Roman" pitchFamily="18" charset="0"/>
                <a:cs typeface="Times New Roman" pitchFamily="18" charset="0"/>
              </a:rPr>
              <a:t>The Social World we want: “Leaving No One Behind”</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5" name="Footer Placeholder 4">
            <a:extLst>
              <a:ext uri="{FF2B5EF4-FFF2-40B4-BE49-F238E27FC236}">
                <a16:creationId xmlns:a16="http://schemas.microsoft.com/office/drawing/2014/main" id="{62EC0D92-303D-6F94-A901-037DF88A370D}"/>
              </a:ext>
            </a:extLst>
          </p:cNvPr>
          <p:cNvSpPr>
            <a:spLocks noGrp="1"/>
          </p:cNvSpPr>
          <p:nvPr>
            <p:ph type="ftr" sz="quarter" idx="11"/>
          </p:nvPr>
        </p:nvSpPr>
        <p:spPr>
          <a:xfrm>
            <a:off x="6400800" y="5943600"/>
            <a:ext cx="2463800" cy="525463"/>
          </a:xfrm>
        </p:spPr>
        <p:txBody>
          <a:bodyPr/>
          <a:lstStyle/>
          <a:p>
            <a:pPr>
              <a:defRPr/>
            </a:pPr>
            <a:r>
              <a:rPr lang="en-US"/>
              <a:t>Mfundo waUbuntu Annual Lecture delivered on 12 December 2024</a:t>
            </a:r>
            <a:endParaRPr lang="en-US" dirty="0"/>
          </a:p>
        </p:txBody>
      </p:sp>
      <p:pic>
        <p:nvPicPr>
          <p:cNvPr id="6" name="Picture 4" descr="africa-7">
            <a:extLst>
              <a:ext uri="{FF2B5EF4-FFF2-40B4-BE49-F238E27FC236}">
                <a16:creationId xmlns:a16="http://schemas.microsoft.com/office/drawing/2014/main" id="{8B6EAC7E-213C-65CD-8074-398020D504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2514600"/>
            <a:ext cx="1905000" cy="2362200"/>
          </a:xfrm>
          <a:noFill/>
        </p:spPr>
      </p:pic>
      <p:pic>
        <p:nvPicPr>
          <p:cNvPr id="18437" name="Picture 2">
            <a:extLst>
              <a:ext uri="{FF2B5EF4-FFF2-40B4-BE49-F238E27FC236}">
                <a16:creationId xmlns:a16="http://schemas.microsoft.com/office/drawing/2014/main" id="{A3BE7CCA-C465-0B50-761B-804924CB1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449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a:extLst>
              <a:ext uri="{FF2B5EF4-FFF2-40B4-BE49-F238E27FC236}">
                <a16:creationId xmlns:a16="http://schemas.microsoft.com/office/drawing/2014/main" id="{F9F8C908-29A8-B14B-1A00-5B98DD95E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a:extLst>
              <a:ext uri="{FF2B5EF4-FFF2-40B4-BE49-F238E27FC236}">
                <a16:creationId xmlns:a16="http://schemas.microsoft.com/office/drawing/2014/main" id="{E60A2FE4-4507-9D6C-ACA7-81F060C03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06680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6">
            <a:extLst>
              <a:ext uri="{FF2B5EF4-FFF2-40B4-BE49-F238E27FC236}">
                <a16:creationId xmlns:a16="http://schemas.microsoft.com/office/drawing/2014/main" id="{EDD5BAD4-F115-D2A4-BA1C-2A622227AAD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1400">
                <a:solidFill>
                  <a:srgbClr val="FFFFFF"/>
                </a:solidFill>
                <a:latin typeface="Calibri" panose="020F0502020204030204" pitchFamily="34" charset="0"/>
                <a:cs typeface="Calibri" panose="020F0502020204030204" pitchFamily="34" charset="0"/>
              </a:rPr>
              <a:t>IS THIS</a:t>
            </a:r>
            <a:endParaRPr lang="en-US" altLang="en-US" sz="1800">
              <a:latin typeface="Arial" panose="020B0604020202020204" pitchFamily="34" charset="0"/>
            </a:endParaRPr>
          </a:p>
        </p:txBody>
      </p:sp>
      <p:sp>
        <p:nvSpPr>
          <p:cNvPr id="14" name="TextBox 13">
            <a:extLst>
              <a:ext uri="{FF2B5EF4-FFF2-40B4-BE49-F238E27FC236}">
                <a16:creationId xmlns:a16="http://schemas.microsoft.com/office/drawing/2014/main" id="{AF70A913-5CAE-8596-ECA2-A9B1DFE84C3A}"/>
              </a:ext>
            </a:extLst>
          </p:cNvPr>
          <p:cNvSpPr txBox="1"/>
          <p:nvPr/>
        </p:nvSpPr>
        <p:spPr>
          <a:xfrm>
            <a:off x="762000" y="3429000"/>
            <a:ext cx="515975" cy="2438400"/>
          </a:xfrm>
          <a:prstGeom prst="rect">
            <a:avLst/>
          </a:prstGeom>
          <a:solidFill>
            <a:srgbClr val="92D050"/>
          </a:solidFill>
        </p:spPr>
        <p:txBody>
          <a:bodyPr vert="wordArtVert">
            <a:spAutoFit/>
          </a:bodyPr>
          <a:lstStyle/>
          <a:p>
            <a:pPr eaLnBrk="1" hangingPunct="1">
              <a:defRPr/>
            </a:pPr>
            <a:r>
              <a:rPr lang="en-US" sz="2000" b="1" dirty="0">
                <a:solidFill>
                  <a:srgbClr val="7030A0"/>
                </a:solidFill>
                <a:latin typeface="Times New Roman" pitchFamily="18" charset="0"/>
                <a:cs typeface="Times New Roman" pitchFamily="18" charset="0"/>
              </a:rPr>
              <a:t>IS THIS</a:t>
            </a:r>
          </a:p>
        </p:txBody>
      </p:sp>
      <p:sp>
        <p:nvSpPr>
          <p:cNvPr id="18442" name="TextBox 14">
            <a:extLst>
              <a:ext uri="{FF2B5EF4-FFF2-40B4-BE49-F238E27FC236}">
                <a16:creationId xmlns:a16="http://schemas.microsoft.com/office/drawing/2014/main" id="{5322C0B7-6889-BDE1-980D-1EB5EEAAD05F}"/>
              </a:ext>
            </a:extLst>
          </p:cNvPr>
          <p:cNvSpPr txBox="1">
            <a:spLocks noChangeArrowheads="1"/>
          </p:cNvSpPr>
          <p:nvPr/>
        </p:nvSpPr>
        <p:spPr bwMode="auto">
          <a:xfrm>
            <a:off x="7772400" y="3429000"/>
            <a:ext cx="381000" cy="25241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itchFamily="2"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2000" b="1">
                <a:solidFill>
                  <a:srgbClr val="7030A0"/>
                </a:solidFill>
                <a:latin typeface="Times New Roman" panose="02020603050405020304" pitchFamily="18" charset="0"/>
                <a:cs typeface="Times New Roman" panose="02020603050405020304" pitchFamily="18" charset="0"/>
              </a:rPr>
              <a:t>POSSIBL</a:t>
            </a:r>
            <a:r>
              <a:rPr lang="en-US" altLang="en-US" sz="1800">
                <a:solidFill>
                  <a:srgbClr val="7030A0"/>
                </a:solidFill>
                <a:latin typeface="Arial" panose="020B0604020202020204" pitchFamily="34" charset="0"/>
              </a:rPr>
              <a:t>E</a:t>
            </a:r>
          </a:p>
        </p:txBody>
      </p:sp>
      <p:sp>
        <p:nvSpPr>
          <p:cNvPr id="12" name="TextBox 11">
            <a:extLst>
              <a:ext uri="{FF2B5EF4-FFF2-40B4-BE49-F238E27FC236}">
                <a16:creationId xmlns:a16="http://schemas.microsoft.com/office/drawing/2014/main" id="{C7C532B7-0DF6-9C42-816A-4D363078C556}"/>
              </a:ext>
            </a:extLst>
          </p:cNvPr>
          <p:cNvSpPr txBox="1"/>
          <p:nvPr/>
        </p:nvSpPr>
        <p:spPr>
          <a:xfrm>
            <a:off x="1905000" y="5934075"/>
            <a:ext cx="4572000" cy="923925"/>
          </a:xfrm>
          <a:prstGeom prst="rect">
            <a:avLst/>
          </a:prstGeom>
          <a:solidFill>
            <a:schemeClr val="accent2">
              <a:lumMod val="20000"/>
              <a:lumOff val="80000"/>
            </a:schemeClr>
          </a:solidFill>
        </p:spPr>
        <p:txBody>
          <a:bodyPr>
            <a:spAutoFit/>
          </a:bodyPr>
          <a:lstStyle/>
          <a:p>
            <a:pPr algn="ctr" eaLnBrk="1" hangingPunct="1">
              <a:defRPr/>
            </a:pPr>
            <a:r>
              <a:rPr lang="en-US" sz="5400" b="1" dirty="0">
                <a:solidFill>
                  <a:srgbClr val="7030A0"/>
                </a:solidFill>
                <a:latin typeface="Times New Roman" pitchFamily="18" charset="0"/>
                <a:cs typeface="Times New Roman" pitchFamily="18" charset="0"/>
              </a:rPr>
              <a:t>YES BUT???</a:t>
            </a:r>
          </a:p>
        </p:txBody>
      </p:sp>
      <p:sp>
        <p:nvSpPr>
          <p:cNvPr id="18444" name="Slide Number Placeholder 1">
            <a:extLst>
              <a:ext uri="{FF2B5EF4-FFF2-40B4-BE49-F238E27FC236}">
                <a16:creationId xmlns:a16="http://schemas.microsoft.com/office/drawing/2014/main" id="{1F19EB7E-046B-4674-670A-2F1A13D532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1E1DB9-B338-B64C-9631-5F9FF5B287DD}" type="slidenum">
              <a:rPr lang="en-US" altLang="en-US" smtClean="0">
                <a:latin typeface="Lucida Sans Unicode" panose="020B0602030504020204" pitchFamily="34" charset="0"/>
              </a:rPr>
              <a:pPr/>
              <a:t>7</a:t>
            </a:fld>
            <a:endParaRPr lang="en-US" altLang="en-US">
              <a:latin typeface="Lucida Sans Unicode" panose="020B0602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4C08BC6B-1E0E-A403-A2E6-E3D8B396FC57}"/>
              </a:ext>
            </a:extLst>
          </p:cNvPr>
          <p:cNvSpPr>
            <a:spLocks noGrp="1"/>
          </p:cNvSpPr>
          <p:nvPr>
            <p:ph idx="1"/>
          </p:nvPr>
        </p:nvSpPr>
        <p:spPr>
          <a:xfrm>
            <a:off x="228600" y="914400"/>
            <a:ext cx="8686800" cy="5257800"/>
          </a:xfrm>
        </p:spPr>
        <p:txBody>
          <a:bodyPr/>
          <a:lstStyle/>
          <a:p>
            <a:pPr algn="ctr">
              <a:buFont typeface="Wingdings 3" pitchFamily="2" charset="2"/>
              <a:buNone/>
            </a:pPr>
            <a:r>
              <a:rPr lang="en-US" altLang="en-US" sz="3600" b="1" u="sng">
                <a:solidFill>
                  <a:srgbClr val="7030A0"/>
                </a:solidFill>
                <a:latin typeface="Times New Roman" panose="02020603050405020304" pitchFamily="18" charset="0"/>
                <a:cs typeface="Times New Roman" panose="02020603050405020304" pitchFamily="18" charset="0"/>
              </a:rPr>
              <a:t>Social Work has a big Role to Play</a:t>
            </a:r>
          </a:p>
          <a:p>
            <a:pPr>
              <a:buFont typeface="Wingdings 3" pitchFamily="2" charset="2"/>
              <a:buNone/>
            </a:pPr>
            <a:endParaRPr lang="en-US" altLang="en-US">
              <a:latin typeface="Times New Roman" panose="02020603050405020304" pitchFamily="18" charset="0"/>
              <a:cs typeface="Times New Roman" panose="02020603050405020304" pitchFamily="18" charset="0"/>
            </a:endParaRPr>
          </a:p>
          <a:p>
            <a:pPr>
              <a:buFont typeface="Wingdings 3" pitchFamily="2" charset="2"/>
              <a:buNone/>
            </a:pPr>
            <a:endParaRPr lang="en-US" altLang="en-US"/>
          </a:p>
          <a:p>
            <a:pPr>
              <a:buFont typeface="Wingdings 3" pitchFamily="2" charset="2"/>
              <a:buNone/>
            </a:pPr>
            <a:endParaRPr lang="en-US" altLang="en-US">
              <a:latin typeface="Times New Roman" panose="02020603050405020304" pitchFamily="18" charset="0"/>
              <a:cs typeface="Times New Roman" panose="02020603050405020304" pitchFamily="18" charset="0"/>
            </a:endParaRPr>
          </a:p>
          <a:p>
            <a:pPr>
              <a:buFont typeface="Wingdings 3" pitchFamily="2" charset="2"/>
              <a:buNone/>
            </a:pPr>
            <a:endParaRPr lang="en-US" altLang="en-US">
              <a:latin typeface="Times New Roman" panose="02020603050405020304" pitchFamily="18" charset="0"/>
              <a:cs typeface="Times New Roman" panose="02020603050405020304" pitchFamily="18" charset="0"/>
            </a:endParaRPr>
          </a:p>
          <a:p>
            <a:pPr>
              <a:buFont typeface="Wingdings" pitchFamily="2" charset="2"/>
              <a:buChar char="q"/>
            </a:pPr>
            <a:endParaRPr lang="en-US" altLang="en-US">
              <a:latin typeface="Times New Roman" panose="02020603050405020304" pitchFamily="18" charset="0"/>
              <a:cs typeface="Times New Roman" panose="02020603050405020304" pitchFamily="18" charset="0"/>
            </a:endParaRPr>
          </a:p>
          <a:p>
            <a:pPr>
              <a:buFont typeface="Wingdings" pitchFamily="2" charset="2"/>
              <a:buChar char="q"/>
            </a:pPr>
            <a:endParaRPr lang="en-US" altLang="en-US">
              <a:latin typeface="Times New Roman" panose="02020603050405020304" pitchFamily="18" charset="0"/>
              <a:cs typeface="Times New Roman" panose="02020603050405020304" pitchFamily="18" charset="0"/>
            </a:endParaRPr>
          </a:p>
          <a:p>
            <a:pPr>
              <a:buFont typeface="Wingdings 3" pitchFamily="2" charset="2"/>
              <a:buNone/>
            </a:pPr>
            <a:endParaRPr lang="en-US" altLang="en-US">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DA659DC8-649F-951A-6AE2-863C3B133E59}"/>
              </a:ext>
            </a:extLst>
          </p:cNvPr>
          <p:cNvSpPr>
            <a:spLocks noGrp="1"/>
          </p:cNvSpPr>
          <p:nvPr>
            <p:ph type="title"/>
          </p:nvPr>
        </p:nvSpPr>
        <p:spPr>
          <a:xfrm>
            <a:off x="0" y="152400"/>
            <a:ext cx="8991600" cy="695325"/>
          </a:xfrm>
          <a:solidFill>
            <a:schemeClr val="accent3">
              <a:lumMod val="40000"/>
              <a:lumOff val="60000"/>
            </a:schemeClr>
          </a:solidFill>
        </p:spPr>
        <p:txBody>
          <a:bodyPr>
            <a:noAutofit/>
          </a:bodyPr>
          <a:lstStyle/>
          <a:p>
            <a:pPr algn="ctr">
              <a:defRPr/>
            </a:pPr>
            <a:r>
              <a:rPr lang="en-US" sz="3200" dirty="0">
                <a:effectLst/>
                <a:latin typeface="Times New Roman" pitchFamily="18" charset="0"/>
                <a:cs typeface="Times New Roman" pitchFamily="18" charset="0"/>
              </a:rPr>
              <a:t>RESPONSE TO SOCIOECONOMIC THREATS</a:t>
            </a:r>
          </a:p>
        </p:txBody>
      </p:sp>
      <p:sp>
        <p:nvSpPr>
          <p:cNvPr id="5" name="Footer Placeholder 4">
            <a:extLst>
              <a:ext uri="{FF2B5EF4-FFF2-40B4-BE49-F238E27FC236}">
                <a16:creationId xmlns:a16="http://schemas.microsoft.com/office/drawing/2014/main" id="{400FBA4E-09DE-F687-4A55-4D8F3C5B46D4}"/>
              </a:ext>
            </a:extLst>
          </p:cNvPr>
          <p:cNvSpPr>
            <a:spLocks noGrp="1"/>
          </p:cNvSpPr>
          <p:nvPr>
            <p:ph type="ftr" sz="quarter" idx="11"/>
          </p:nvPr>
        </p:nvSpPr>
        <p:spPr/>
        <p:txBody>
          <a:bodyPr/>
          <a:lstStyle/>
          <a:p>
            <a:pPr>
              <a:defRPr/>
            </a:pPr>
            <a:r>
              <a:rPr lang="en-US"/>
              <a:t>Mfundo waUbuntu Annual Lecture delivered on 12 December 2024</a:t>
            </a:r>
          </a:p>
        </p:txBody>
      </p:sp>
      <p:graphicFrame>
        <p:nvGraphicFramePr>
          <p:cNvPr id="7" name="Diagram 6">
            <a:extLst>
              <a:ext uri="{FF2B5EF4-FFF2-40B4-BE49-F238E27FC236}">
                <a16:creationId xmlns:a16="http://schemas.microsoft.com/office/drawing/2014/main" id="{D6506189-B35A-EBF0-C248-9ECB6894CBBD}"/>
              </a:ext>
            </a:extLst>
          </p:cNvPr>
          <p:cNvGraphicFramePr/>
          <p:nvPr/>
        </p:nvGraphicFramePr>
        <p:xfrm>
          <a:off x="685800" y="2057400"/>
          <a:ext cx="716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5776A1B-C95C-C5E8-3C91-73C2EEA11C64}"/>
              </a:ext>
            </a:extLst>
          </p:cNvPr>
          <p:cNvSpPr txBox="1"/>
          <p:nvPr/>
        </p:nvSpPr>
        <p:spPr>
          <a:xfrm>
            <a:off x="1295400" y="5486400"/>
            <a:ext cx="5943600" cy="523875"/>
          </a:xfrm>
          <a:prstGeom prst="rect">
            <a:avLst/>
          </a:prstGeom>
          <a:solidFill>
            <a:schemeClr val="accent3">
              <a:lumMod val="20000"/>
              <a:lumOff val="80000"/>
            </a:schemeClr>
          </a:solidFill>
        </p:spPr>
        <p:txBody>
          <a:bodyPr>
            <a:spAutoFit/>
          </a:bodyPr>
          <a:lstStyle/>
          <a:p>
            <a:pPr algn="ctr" eaLnBrk="1" hangingPunct="1">
              <a:defRPr/>
            </a:pPr>
            <a:r>
              <a:rPr lang="en-US" sz="2800" b="1" dirty="0">
                <a:solidFill>
                  <a:srgbClr val="7030A0"/>
                </a:solidFill>
                <a:latin typeface="Times New Roman" pitchFamily="18" charset="0"/>
                <a:cs typeface="Times New Roman" pitchFamily="18" charset="0"/>
              </a:rPr>
              <a:t>COMPLEMENTARY VALUES </a:t>
            </a:r>
          </a:p>
        </p:txBody>
      </p:sp>
      <p:sp>
        <p:nvSpPr>
          <p:cNvPr id="19463" name="Slide Number Placeholder 1">
            <a:extLst>
              <a:ext uri="{FF2B5EF4-FFF2-40B4-BE49-F238E27FC236}">
                <a16:creationId xmlns:a16="http://schemas.microsoft.com/office/drawing/2014/main" id="{43B5F208-3854-F91B-9601-1A2DB5104B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230FB2-5F72-1F46-B3AB-FB9208B70281}" type="slidenum">
              <a:rPr lang="en-US" altLang="en-US" smtClean="0">
                <a:latin typeface="Lucida Sans Unicode" panose="020B0602030504020204" pitchFamily="34" charset="0"/>
              </a:rPr>
              <a:pPr/>
              <a:t>8</a:t>
            </a:fld>
            <a:endParaRPr lang="en-US" altLang="en-US">
              <a:latin typeface="Lucida Sans Unicode" panose="020B0602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98640665-A1BC-754C-FC20-BAEDB8723B06}"/>
              </a:ext>
            </a:extLst>
          </p:cNvPr>
          <p:cNvSpPr>
            <a:spLocks noGrp="1"/>
          </p:cNvSpPr>
          <p:nvPr>
            <p:ph idx="1"/>
          </p:nvPr>
        </p:nvSpPr>
        <p:spPr>
          <a:xfrm>
            <a:off x="76200" y="976313"/>
            <a:ext cx="8937625" cy="4525962"/>
          </a:xfrm>
        </p:spPr>
        <p:txBody>
          <a:bodyPr/>
          <a:lstStyle/>
          <a:p>
            <a:pPr algn="ctr">
              <a:buFont typeface="Wingdings 3" pitchFamily="2" charset="2"/>
              <a:buNone/>
            </a:pPr>
            <a:r>
              <a:rPr lang="en-GB" altLang="en-US">
                <a:latin typeface="Times New Roman" panose="02020603050405020304" pitchFamily="18" charset="0"/>
                <a:cs typeface="Times New Roman" panose="02020603050405020304" pitchFamily="18" charset="0"/>
              </a:rPr>
              <a:t>	</a:t>
            </a:r>
            <a:r>
              <a:rPr lang="en-GB" altLang="en-US" sz="2800" b="1" u="sng">
                <a:latin typeface="Times New Roman" panose="02020603050405020304" pitchFamily="18" charset="0"/>
                <a:cs typeface="Times New Roman" panose="02020603050405020304" pitchFamily="18" charset="0"/>
              </a:rPr>
              <a:t>WHAT IS SOCIAL WORK?</a:t>
            </a:r>
          </a:p>
          <a:p>
            <a:pPr algn="just">
              <a:buFont typeface="Wingdings 3" pitchFamily="2" charset="2"/>
              <a:buNone/>
            </a:pPr>
            <a:r>
              <a:rPr lang="en-US" altLang="en-US" sz="2800">
                <a:latin typeface="Times New Roman" panose="02020603050405020304" pitchFamily="18" charset="0"/>
                <a:cs typeface="Times New Roman" panose="02020603050405020304" pitchFamily="18" charset="0"/>
              </a:rPr>
              <a:t>	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knowledges, social work engages people and structures to address life challenges and enhance wellbeing. The above definition may be amplified at national and/or regional levels.</a:t>
            </a:r>
          </a:p>
        </p:txBody>
      </p:sp>
      <p:sp>
        <p:nvSpPr>
          <p:cNvPr id="3" name="Title 2">
            <a:extLst>
              <a:ext uri="{FF2B5EF4-FFF2-40B4-BE49-F238E27FC236}">
                <a16:creationId xmlns:a16="http://schemas.microsoft.com/office/drawing/2014/main" id="{FDEE9DC6-FCAB-02A7-14F8-13C8AC34B9C5}"/>
              </a:ext>
            </a:extLst>
          </p:cNvPr>
          <p:cNvSpPr>
            <a:spLocks noGrp="1"/>
          </p:cNvSpPr>
          <p:nvPr>
            <p:ph type="title"/>
          </p:nvPr>
        </p:nvSpPr>
        <p:spPr>
          <a:xfrm>
            <a:off x="457200" y="274638"/>
            <a:ext cx="8229600" cy="738187"/>
          </a:xfrm>
          <a:solidFill>
            <a:schemeClr val="accent3">
              <a:lumMod val="20000"/>
              <a:lumOff val="80000"/>
            </a:schemeClr>
          </a:solidFill>
        </p:spPr>
        <p:txBody>
          <a:bodyPr/>
          <a:lstStyle/>
          <a:p>
            <a:pPr algn="ctr">
              <a:defRPr/>
            </a:pPr>
            <a:r>
              <a:rPr lang="en-US" sz="3600" dirty="0">
                <a:latin typeface="Times New Roman" pitchFamily="18" charset="0"/>
                <a:cs typeface="Times New Roman" pitchFamily="18" charset="0"/>
              </a:rPr>
              <a:t>2. CONCEPTUALISATION</a:t>
            </a:r>
          </a:p>
        </p:txBody>
      </p:sp>
      <p:sp>
        <p:nvSpPr>
          <p:cNvPr id="5" name="Footer Placeholder 4">
            <a:extLst>
              <a:ext uri="{FF2B5EF4-FFF2-40B4-BE49-F238E27FC236}">
                <a16:creationId xmlns:a16="http://schemas.microsoft.com/office/drawing/2014/main" id="{0A218AAC-C495-6466-9222-91F0E0D7B49B}"/>
              </a:ext>
            </a:extLst>
          </p:cNvPr>
          <p:cNvSpPr>
            <a:spLocks noGrp="1"/>
          </p:cNvSpPr>
          <p:nvPr>
            <p:ph type="ftr" sz="quarter" idx="11"/>
          </p:nvPr>
        </p:nvSpPr>
        <p:spPr/>
        <p:txBody>
          <a:bodyPr/>
          <a:lstStyle/>
          <a:p>
            <a:pPr>
              <a:defRPr/>
            </a:pPr>
            <a:r>
              <a:rPr lang="en-US"/>
              <a:t>Mfundo waUbuntu Annual Lecture delivered on 12 December 2024</a:t>
            </a:r>
          </a:p>
        </p:txBody>
      </p:sp>
      <p:sp>
        <p:nvSpPr>
          <p:cNvPr id="20485" name="Slide Number Placeholder 1">
            <a:extLst>
              <a:ext uri="{FF2B5EF4-FFF2-40B4-BE49-F238E27FC236}">
                <a16:creationId xmlns:a16="http://schemas.microsoft.com/office/drawing/2014/main" id="{7720CC6E-1669-8744-0A30-9D92C2ED02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EEA6D2-2F78-3041-9AE5-B3B8DD1B7899}" type="slidenum">
              <a:rPr lang="en-US" altLang="en-US" smtClean="0">
                <a:latin typeface="Lucida Sans Unicode" panose="020B0602030504020204" pitchFamily="34" charset="0"/>
              </a:rPr>
              <a:pPr/>
              <a:t>9</a:t>
            </a:fld>
            <a:endParaRPr lang="en-US" altLang="en-US">
              <a:latin typeface="Lucida Sans Unicode" panose="020B0602030504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9700</TotalTime>
  <Words>2272</Words>
  <Application>Microsoft Macintosh PowerPoint</Application>
  <PresentationFormat>On-screen Show (4:3)</PresentationFormat>
  <Paragraphs>265</Paragraphs>
  <Slides>42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Lucida Sans Unicode</vt:lpstr>
      <vt:lpstr>Wingdings 3</vt:lpstr>
      <vt:lpstr>Verdana</vt:lpstr>
      <vt:lpstr>Wingdings 2</vt:lpstr>
      <vt:lpstr>Calibri</vt:lpstr>
      <vt:lpstr>Times New Roman</vt:lpstr>
      <vt:lpstr>Wingdings</vt:lpstr>
      <vt:lpstr>Garamond</vt:lpstr>
      <vt:lpstr>Courier New</vt:lpstr>
      <vt:lpstr>Concourse</vt:lpstr>
      <vt:lpstr>PowerPoint Presentation</vt:lpstr>
      <vt:lpstr>PowerPoint Presentation</vt:lpstr>
      <vt:lpstr>Structure of the presentation</vt:lpstr>
      <vt:lpstr>1. Introduction: The World we live in</vt:lpstr>
      <vt:lpstr>PowerPoint Presentation</vt:lpstr>
      <vt:lpstr>How do these cluster threats appear?</vt:lpstr>
      <vt:lpstr> The Social World we want: “Leaving No One Behind” </vt:lpstr>
      <vt:lpstr>RESPONSE TO SOCIOECONOMIC THREATS</vt:lpstr>
      <vt:lpstr>2. CONCEPTUALISATION</vt:lpstr>
      <vt:lpstr>What is Ubuntu?</vt:lpstr>
      <vt:lpstr>What is Education?</vt:lpstr>
      <vt:lpstr>Education can be formal; non formal and informal</vt:lpstr>
      <vt:lpstr>3. SWEP: Drawing on UBUNTU Philosophy</vt:lpstr>
      <vt:lpstr>PowerPoint Presentation</vt:lpstr>
      <vt:lpstr>PowerPoint Presentation</vt:lpstr>
      <vt:lpstr>PowerPoint Presentation</vt:lpstr>
      <vt:lpstr>4. Case Example: SWEP in the aftermath of the Genocide against the Tutsi in Rwanda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Rethinking SWEP: Why and How to incorporate the UBUNTU philosophy? </vt:lpstr>
      <vt:lpstr>PowerPoint Presentation</vt:lpstr>
      <vt:lpstr>PowerPoint Presentation</vt:lpstr>
      <vt:lpstr>6. Conclusion and Recommendations</vt:lpstr>
      <vt:lpstr>PowerPoint Presentation</vt:lpstr>
      <vt:lpstr>ASSIGNMENT</vt:lpstr>
      <vt:lpstr>PowerPoint Presentation</vt:lpstr>
      <vt:lpstr>PowerPoint Presentation</vt:lpstr>
      <vt:lpstr>PowerPoint Presentation</vt:lpstr>
      <vt:lpstr>PowerPoint Presentation</vt:lpstr>
      <vt:lpstr>ASSIGNMENT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Assessor</cp:lastModifiedBy>
  <cp:revision>462</cp:revision>
  <dcterms:created xsi:type="dcterms:W3CDTF">2012-07-09T06:09:38Z</dcterms:created>
  <dcterms:modified xsi:type="dcterms:W3CDTF">2025-03-06T23:14:37Z</dcterms:modified>
</cp:coreProperties>
</file>